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F87F03-49BF-47CA-B48C-C49CBF157DD7}">
  <a:tblStyle styleId="{6EF87F03-49BF-47CA-B48C-C49CBF157DD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2452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69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bd107c45c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6bd107c45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079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795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8264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912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555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bd107c45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6bd107c4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5178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bd107c45c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6bd107c4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9924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bd107c45c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6bd107c45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111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bd107c45c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6bd107c45c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3357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313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5"/>
          <p:cNvCxnSpPr/>
          <p:nvPr/>
        </p:nvCxnSpPr>
        <p:spPr>
          <a:xfrm>
            <a:off x="468313" y="6399213"/>
            <a:ext cx="820737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5"/>
          <p:cNvSpPr txBox="1"/>
          <p:nvPr/>
        </p:nvSpPr>
        <p:spPr>
          <a:xfrm>
            <a:off x="395288" y="6438900"/>
            <a:ext cx="15128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rPr>
              <a:t>www.ucoc.es</a:t>
            </a:r>
            <a:endParaRPr/>
          </a:p>
        </p:txBody>
      </p:sp>
      <p:pic>
        <p:nvPicPr>
          <p:cNvPr id="36" name="Google Shape;36;p5" descr="ucoc"/>
          <p:cNvPicPr preferRelativeResize="0"/>
          <p:nvPr/>
        </p:nvPicPr>
        <p:blipFill rotWithShape="1">
          <a:blip r:embed="rId2">
            <a:alphaModFix/>
          </a:blip>
          <a:srcRect r="42640"/>
          <a:stretch/>
        </p:blipFill>
        <p:spPr>
          <a:xfrm>
            <a:off x="395288" y="76200"/>
            <a:ext cx="1584325" cy="571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" name="Google Shape;37;p5"/>
          <p:cNvCxnSpPr/>
          <p:nvPr/>
        </p:nvCxnSpPr>
        <p:spPr>
          <a:xfrm>
            <a:off x="468313" y="647700"/>
            <a:ext cx="8280400" cy="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67544" y="105273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let.com/283283843/adjectifs-demonstratifs-flash-cards/" TargetMode="External"/><Relationship Id="rId7" Type="http://schemas.openxmlformats.org/officeDocument/2006/relationships/hyperlink" Target="http://www.maret.at/frz/uebungen/adj05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latea.pntic.mec.es/cvera/hotpot/demonstratifadja1.htm" TargetMode="External"/><Relationship Id="rId5" Type="http://schemas.openxmlformats.org/officeDocument/2006/relationships/hyperlink" Target="http://trainfrench.com/French/Grammaire/Exos_grammaire/Demonstratifs/Audio/Adj_demonstratifs_Audio.htm" TargetMode="External"/><Relationship Id="rId4" Type="http://schemas.openxmlformats.org/officeDocument/2006/relationships/hyperlink" Target="https://www.lepointdufle.net/ressources_fle/adjectifs_demonstratifs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french.chass.utoronto.ca/fre180/Demonstrbq2.html" TargetMode="External"/><Relationship Id="rId3" Type="http://schemas.openxmlformats.org/officeDocument/2006/relationships/hyperlink" Target="https://quizlet.com/be/380508429/les-demonstratifs-flash-cards/" TargetMode="External"/><Relationship Id="rId7" Type="http://schemas.openxmlformats.org/officeDocument/2006/relationships/hyperlink" Target="http://platea.pntic.mec.es/cvera/hotpot/pronoms_demonstratifse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latea.pntic.mec.es/cvera/hotpot/pronoms_demonstratifsd.htm" TargetMode="External"/><Relationship Id="rId5" Type="http://schemas.openxmlformats.org/officeDocument/2006/relationships/hyperlink" Target="https://wps.prenhall.com/ca_ph_parmentier_enbons_7/46/11987/3068706.cw/" TargetMode="External"/><Relationship Id="rId10" Type="http://schemas.openxmlformats.org/officeDocument/2006/relationships/hyperlink" Target="http://w3.restena.lu/amifra/exos/gram/prdem2.htm" TargetMode="External"/><Relationship Id="rId4" Type="http://schemas.openxmlformats.org/officeDocument/2006/relationships/hyperlink" Target="https://www.didierlatitudes.com/exercices/latitudes2/unite-7-latitudes2/donner-offrir-preter-3/" TargetMode="External"/><Relationship Id="rId9" Type="http://schemas.openxmlformats.org/officeDocument/2006/relationships/hyperlink" Target="http://platea.pntic.mec.es/cvera/hotpot/pronoms_demonstratifsb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adjectifs démonstratifs</a:t>
            </a: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14"/>
          <p:cNvGraphicFramePr/>
          <p:nvPr/>
        </p:nvGraphicFramePr>
        <p:xfrm>
          <a:off x="407937" y="17867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{6EF87F03-49BF-47CA-B48C-C49CBF157DD7}</a:tableStyleId>
              </a:tblPr>
              <a:tblGrid>
                <a:gridCol w="3146225"/>
                <a:gridCol w="2590950"/>
                <a:gridCol w="2590950"/>
              </a:tblGrid>
              <a:tr h="1113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r>
                        <a:rPr lang="fr-FR" sz="2800" u="none" strike="noStrike" cap="none"/>
                        <a:t>singulier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r>
                        <a:rPr lang="fr-FR" sz="2800" u="none" strike="noStrike" cap="none"/>
                        <a:t>pluriel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féminin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cette </a:t>
                      </a:r>
                      <a:r>
                        <a:rPr lang="fr-FR" sz="2800"/>
                        <a:t>agence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ces</a:t>
                      </a:r>
                      <a:r>
                        <a:rPr lang="fr-FR" sz="2800"/>
                        <a:t> agences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masculin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ce</a:t>
                      </a:r>
                      <a:r>
                        <a:rPr lang="fr-FR" sz="2800"/>
                        <a:t> métier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ces</a:t>
                      </a:r>
                      <a:r>
                        <a:rPr lang="fr-FR" sz="2800"/>
                        <a:t> métiers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devant h et voyelle</a:t>
                      </a:r>
                      <a:endParaRPr sz="2800" b="1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a, e, i, o , u</a:t>
                      </a:r>
                      <a:endParaRPr sz="2800" b="1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cet </a:t>
                      </a:r>
                      <a:r>
                        <a:rPr lang="fr-FR" sz="2800"/>
                        <a:t>hôtel</a:t>
                      </a:r>
                      <a:endParaRPr sz="2800" b="1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cet </a:t>
                      </a:r>
                      <a:r>
                        <a:rPr lang="fr-FR" sz="2800"/>
                        <a:t>aéroport</a:t>
                      </a:r>
                      <a:endParaRPr sz="2800" b="1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ces</a:t>
                      </a:r>
                      <a:r>
                        <a:rPr lang="fr-FR" sz="2800"/>
                        <a:t> hôtels</a:t>
                      </a:r>
                      <a:endParaRPr sz="2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ces</a:t>
                      </a:r>
                      <a:r>
                        <a:rPr lang="fr-FR" sz="2800"/>
                        <a:t> aéroports</a:t>
                      </a:r>
                      <a:endParaRPr sz="280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adjectifs démonstratifs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000000"/>
                </a:solidFill>
              </a:rPr>
              <a:t>ATTENTION !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fr-FR">
                <a:solidFill>
                  <a:srgbClr val="000000"/>
                </a:solidFill>
              </a:rPr>
              <a:t>Devant un mot masculin qui commence par une voyelle ou un « h »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fr-FR">
                <a:solidFill>
                  <a:srgbClr val="000000"/>
                </a:solidFill>
              </a:rPr>
              <a:t>🡪 </a:t>
            </a:r>
            <a:r>
              <a:rPr lang="fr-FR">
                <a:solidFill>
                  <a:srgbClr val="1155CC"/>
                </a:solidFill>
              </a:rPr>
              <a:t>ce </a:t>
            </a:r>
            <a:r>
              <a:rPr lang="fr-FR">
                <a:solidFill>
                  <a:srgbClr val="000000"/>
                </a:solidFill>
              </a:rPr>
              <a:t>devient </a:t>
            </a: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fr-FR">
                <a:solidFill>
                  <a:srgbClr val="000000"/>
                </a:solidFill>
              </a:rPr>
              <a:t> 		</a:t>
            </a:r>
            <a:r>
              <a:rPr lang="fr-FR" strike="sngStrike">
                <a:solidFill>
                  <a:srgbClr val="000000"/>
                </a:solidFill>
              </a:rPr>
              <a:t>ce homme</a:t>
            </a:r>
            <a:r>
              <a:rPr lang="fr-FR">
                <a:solidFill>
                  <a:srgbClr val="000000"/>
                </a:solidFill>
              </a:rPr>
              <a:t>	🡪 </a:t>
            </a: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>
                <a:solidFill>
                  <a:srgbClr val="000000"/>
                </a:solidFill>
              </a:rPr>
              <a:t> homme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fr-FR">
                <a:solidFill>
                  <a:srgbClr val="000000"/>
                </a:solidFill>
              </a:rPr>
              <a:t>		</a:t>
            </a:r>
            <a:r>
              <a:rPr lang="fr-FR" strike="sngStrike">
                <a:solidFill>
                  <a:srgbClr val="000000"/>
                </a:solidFill>
              </a:rPr>
              <a:t>ce aéroport</a:t>
            </a:r>
            <a:r>
              <a:rPr lang="fr-FR">
                <a:solidFill>
                  <a:srgbClr val="000000"/>
                </a:solidFill>
              </a:rPr>
              <a:t>	🡪 </a:t>
            </a: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>
                <a:solidFill>
                  <a:srgbClr val="000000"/>
                </a:solidFill>
              </a:rPr>
              <a:t> aéroport</a:t>
            </a:r>
            <a:endParaRPr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fr-FR">
                <a:solidFill>
                  <a:srgbClr val="000000"/>
                </a:solidFill>
              </a:rPr>
              <a:t>	</a:t>
            </a:r>
            <a:r>
              <a:rPr lang="fr-FR" strike="sngStrike">
                <a:solidFill>
                  <a:srgbClr val="000000"/>
                </a:solidFill>
              </a:rPr>
              <a:t>ce hôtel</a:t>
            </a:r>
            <a:r>
              <a:rPr lang="fr-FR">
                <a:solidFill>
                  <a:srgbClr val="000000"/>
                </a:solidFill>
              </a:rPr>
              <a:t>	      🡪 </a:t>
            </a: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>
                <a:solidFill>
                  <a:srgbClr val="000000"/>
                </a:solidFill>
              </a:rPr>
              <a:t> hôtel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🡪"/>
            </a:pPr>
            <a:r>
              <a:rPr lang="fr-FR"/>
              <a:t>Le pluriel est toujours </a:t>
            </a:r>
            <a:r>
              <a:rPr lang="fr-FR">
                <a:solidFill>
                  <a:srgbClr val="FF0000"/>
                </a:solidFill>
              </a:rPr>
              <a:t>CES</a:t>
            </a:r>
            <a:endParaRPr/>
          </a:p>
          <a:p>
            <a:pPr marL="1828800" lvl="4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 sz="2400"/>
              <a:t>(ces hommes, ces agences, ces femmes)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143250" y="405050"/>
            <a:ext cx="88098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u="sng"/>
              <a:t>Exercice</a:t>
            </a:r>
            <a:r>
              <a:rPr lang="fr-FR" sz="3000"/>
              <a:t>. 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/>
              <a:t>Complétez avec l’adjectif démonstratif qui convient</a:t>
            </a:r>
            <a:endParaRPr sz="300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322300" y="1556800"/>
            <a:ext cx="8364600" cy="51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Il y a beaucoup d'hôtels, mais _____ hotel est le plus confortable.</a:t>
            </a:r>
            <a:endParaRPr/>
          </a:p>
          <a:p>
            <a:pPr marL="34290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Il y a plusieurs îles, mais ______ île est la plus belle.</a:t>
            </a:r>
            <a:endParaRPr/>
          </a:p>
          <a:p>
            <a:pPr marL="34290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Regardez _______ magnifiques plages!</a:t>
            </a:r>
            <a:endParaRPr/>
          </a:p>
          <a:p>
            <a:pPr marL="34290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Je préfère aller dans ______ agence, elle est près de chez moi.</a:t>
            </a:r>
            <a:endParaRPr/>
          </a:p>
          <a:p>
            <a:pPr marL="34290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_______ avion est un A320.</a:t>
            </a:r>
            <a:endParaRPr/>
          </a:p>
          <a:p>
            <a:pPr marL="342900" lvl="0" indent="-3048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lang="fr-FR"/>
              <a:t>______ train va à La Tour de Carol.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107504" y="274638"/>
            <a:ext cx="9036496" cy="1642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0070C0"/>
                </a:solidFill>
              </a:rPr>
              <a:t/>
            </a:r>
            <a:br>
              <a:rPr lang="fr-FR" sz="2800">
                <a:solidFill>
                  <a:srgbClr val="0070C0"/>
                </a:solidFill>
              </a:rPr>
            </a:br>
            <a:r>
              <a:rPr lang="fr-FR" sz="3200">
                <a:solidFill>
                  <a:srgbClr val="0070C0"/>
                </a:solidFill>
              </a:rPr>
              <a:t>CORRECTION</a:t>
            </a:r>
            <a:r>
              <a:rPr lang="fr-FR" sz="3200"/>
              <a:t/>
            </a:r>
            <a:br>
              <a:rPr lang="fr-FR" sz="3200"/>
            </a:br>
            <a:r>
              <a:rPr lang="fr-FR" sz="1800"/>
              <a:t/>
            </a:r>
            <a:br>
              <a:rPr lang="fr-FR" sz="1800"/>
            </a:br>
            <a:r>
              <a:rPr lang="fr-FR" sz="3000"/>
              <a:t>Exercice. Complétez avec le démonstratif qui convient</a:t>
            </a:r>
            <a:endParaRPr sz="3000"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57200" y="2492896"/>
            <a:ext cx="8229600" cy="4176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Il y a beaucoup d’hotels, mais </a:t>
            </a: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/>
              <a:t> hotel est le plus confortable.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Il y a plusieurs îles, mais </a:t>
            </a:r>
            <a:r>
              <a:rPr lang="fr-FR">
                <a:solidFill>
                  <a:srgbClr val="0070C0"/>
                </a:solidFill>
              </a:rPr>
              <a:t>cette</a:t>
            </a:r>
            <a:r>
              <a:rPr lang="fr-FR"/>
              <a:t> île est la plus belle.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Regardez </a:t>
            </a:r>
            <a:r>
              <a:rPr lang="fr-FR">
                <a:solidFill>
                  <a:srgbClr val="0070C0"/>
                </a:solidFill>
              </a:rPr>
              <a:t>ces</a:t>
            </a:r>
            <a:r>
              <a:rPr lang="fr-FR"/>
              <a:t> magnifiques plages!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Je préfère aller dans </a:t>
            </a:r>
            <a:r>
              <a:rPr lang="fr-FR">
                <a:solidFill>
                  <a:srgbClr val="0070C0"/>
                </a:solidFill>
              </a:rPr>
              <a:t>cette</a:t>
            </a:r>
            <a:r>
              <a:rPr lang="fr-FR"/>
              <a:t> agence, elle est près de chez moi.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fr-FR">
                <a:solidFill>
                  <a:srgbClr val="0070C0"/>
                </a:solidFill>
              </a:rPr>
              <a:t>Cet</a:t>
            </a:r>
            <a:r>
              <a:rPr lang="fr-FR"/>
              <a:t> avion est un A320.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fr-FR">
                <a:solidFill>
                  <a:srgbClr val="0070C0"/>
                </a:solidFill>
              </a:rPr>
              <a:t>Ce</a:t>
            </a:r>
            <a:r>
              <a:rPr lang="fr-FR"/>
              <a:t> train va à La Tour de Carol.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Exercice en ligne </a:t>
            </a:r>
            <a:r>
              <a:rPr lang="fr-FR" u="sng">
                <a:solidFill>
                  <a:schemeClr val="hlink"/>
                </a:solidFill>
                <a:hlinkClick r:id="rId3"/>
              </a:rPr>
              <a:t>QUIZLET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Char char="•"/>
            </a:pPr>
            <a:r>
              <a:rPr lang="fr-FR" u="sng">
                <a:solidFill>
                  <a:schemeClr val="hlink"/>
                </a:solidFill>
                <a:hlinkClick r:id="rId4"/>
              </a:rPr>
              <a:t>Exercice 1</a:t>
            </a:r>
            <a:endParaRPr u="sng">
              <a:solidFill>
                <a:schemeClr val="hlink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>
                <a:solidFill>
                  <a:schemeClr val="hlink"/>
                </a:solidFill>
                <a:hlinkClick r:id="rId5"/>
              </a:rPr>
              <a:t>Exercice 2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>
                <a:solidFill>
                  <a:schemeClr val="hlink"/>
                </a:solidFill>
                <a:hlinkClick r:id="rId6"/>
              </a:rPr>
              <a:t>Exercice 3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>
                <a:solidFill>
                  <a:schemeClr val="hlink"/>
                </a:solidFill>
                <a:hlinkClick r:id="rId7"/>
              </a:rPr>
              <a:t>Exercice 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pronoms démonstratifs</a:t>
            </a:r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20"/>
          <p:cNvGraphicFramePr/>
          <p:nvPr/>
        </p:nvGraphicFramePr>
        <p:xfrm>
          <a:off x="1043612" y="1955654"/>
          <a:ext cx="7056775" cy="2946675"/>
        </p:xfrm>
        <a:graphic>
          <a:graphicData uri="http://schemas.openxmlformats.org/drawingml/2006/table">
            <a:tbl>
              <a:tblPr firstRow="1" bandRow="1">
                <a:noFill/>
                <a:tableStyleId>{6EF87F03-49BF-47CA-B48C-C49CBF157DD7}</a:tableStyleId>
              </a:tblPr>
              <a:tblGrid>
                <a:gridCol w="2256250"/>
                <a:gridCol w="2256250"/>
                <a:gridCol w="2544275"/>
              </a:tblGrid>
              <a:tr h="1113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r>
                        <a:rPr lang="fr-FR" sz="2800" u="none" strike="noStrike" cap="none"/>
                        <a:t>singulier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r>
                        <a:rPr lang="fr-FR" sz="2800" u="none" strike="noStrike" cap="none"/>
                        <a:t>pluriel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masculin</a:t>
                      </a:r>
                      <a:endParaRPr sz="2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</a:t>
                      </a:r>
                      <a:r>
                        <a:rPr lang="fr-FR" sz="2800" b="1" u="none" strike="noStrike" cap="none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lui (-ci, -là)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 u="none" strike="noStrike" cap="none">
                          <a:solidFill>
                            <a:srgbClr val="FF0000"/>
                          </a:solidFill>
                        </a:rPr>
                        <a:t>Ce</a:t>
                      </a: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ux</a:t>
                      </a:r>
                      <a:r>
                        <a:rPr lang="fr-FR" sz="2800" b="1" u="none" strike="noStrike" cap="none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(-ci, -là)</a:t>
                      </a:r>
                      <a:r>
                        <a:rPr lang="fr-FR" sz="2800">
                          <a:solidFill>
                            <a:srgbClr val="FF0000"/>
                          </a:solidFill>
                        </a:rPr>
                        <a:t> </a:t>
                      </a:r>
                      <a:endParaRPr sz="28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féminin 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</a:t>
                      </a:r>
                      <a:r>
                        <a:rPr lang="fr-FR" sz="2800" b="1" u="none" strike="noStrike" cap="none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ll</a:t>
                      </a:r>
                      <a:r>
                        <a:rPr lang="fr-FR" sz="2800" b="1" u="none" strike="noStrike" cap="none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 </a:t>
                      </a: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(-ci, -là)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Celles </a:t>
                      </a:r>
                      <a:r>
                        <a:rPr lang="fr-FR" sz="2800" b="1">
                          <a:solidFill>
                            <a:srgbClr val="FF0000"/>
                          </a:solidFill>
                        </a:rPr>
                        <a:t>(-ci, -là)</a:t>
                      </a:r>
                      <a:endParaRPr sz="28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610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neutre</a:t>
                      </a:r>
                      <a:r>
                        <a:rPr lang="fr-FR" sz="2800"/>
                        <a:t> 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b="1" u="none" strike="noStrike" cap="none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800" b="1">
                          <a:solidFill>
                            <a:srgbClr val="0070C0"/>
                          </a:solidFill>
                        </a:rPr>
                        <a:t>cela = ça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/>
                        <a:t> 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pronoms démonstratifs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143250" y="405050"/>
            <a:ext cx="88098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-FR" sz="2800" u="sng"/>
              <a:t>Exercice</a:t>
            </a:r>
            <a:r>
              <a:rPr lang="fr-FR" sz="2800"/>
              <a:t>. Remplacez les mots soulignés par un pronom démonstratif, attention aux modifications.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143175" y="1327250"/>
            <a:ext cx="8809800" cy="51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1. - Pour mon anniversaire, j'ai reçu beaucoup de cadeaux.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u="sng"/>
              <a:t>Le cadeau </a:t>
            </a:r>
            <a:r>
              <a:rPr lang="fr-FR"/>
              <a:t>que je préfère est un CD de John Lennon que je voulais depuis longtemps.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2. - Quelle photo est-ce que tu choisis pour ton album ?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u="sng"/>
              <a:t>La photo</a:t>
            </a:r>
            <a:r>
              <a:rPr lang="fr-FR"/>
              <a:t> où nous sommes tous ensemble sur la plage ?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3. - Tous les jours, on m'envoie beaucoup de messages électroniques.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Le soir, je réponds aux </a:t>
            </a:r>
            <a:r>
              <a:rPr lang="fr-FR" u="sng"/>
              <a:t>messages</a:t>
            </a:r>
            <a:r>
              <a:rPr lang="fr-FR"/>
              <a:t> qui me semblent les plus urgents.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4. - Cet été, j'ai acheté beaucoup de </a:t>
            </a:r>
            <a:r>
              <a:rPr lang="fr-FR" u="sng"/>
              <a:t>livres</a:t>
            </a:r>
            <a:r>
              <a:rPr lang="fr-FR"/>
              <a:t>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Voici les livres que je vais emporter avec moi en vacances.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143250" y="405050"/>
            <a:ext cx="8809800" cy="9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165100" algn="ctr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fr-FR" sz="4800">
                <a:solidFill>
                  <a:srgbClr val="1155CC"/>
                </a:solidFill>
              </a:rPr>
              <a:t>Solution</a:t>
            </a:r>
            <a:endParaRPr sz="4800">
              <a:solidFill>
                <a:srgbClr val="1155CC"/>
              </a:solidFill>
            </a:endParaRPr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43175" y="1327250"/>
            <a:ext cx="8809800" cy="51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1. - Pour mon anniversaire, j'ai reçu beaucoup de cadeaux.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u="sng"/>
              <a:t>Celui </a:t>
            </a:r>
            <a:r>
              <a:rPr lang="fr-FR"/>
              <a:t>que je préfère est un CD de John Lennon que je voulais depuis longtemps.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2. - Quelle photo est-ce que tu choisis pour ton album ?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u="sng"/>
              <a:t>Celle </a:t>
            </a:r>
            <a:r>
              <a:rPr lang="fr-FR"/>
              <a:t> où nous sommes tous ensemble sur la plage ?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3. - Tous les jours, on m'envoie beaucoup de messages électroniques.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Le soir, je réponds </a:t>
            </a:r>
            <a:r>
              <a:rPr lang="fr-FR" b="1" u="sng">
                <a:solidFill>
                  <a:srgbClr val="1155CC"/>
                </a:solidFill>
              </a:rPr>
              <a:t>à </a:t>
            </a:r>
            <a:r>
              <a:rPr lang="fr-FR" u="sng"/>
              <a:t>ceux </a:t>
            </a:r>
            <a:r>
              <a:rPr lang="fr-FR"/>
              <a:t> qui me semblent les plus urgents.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4. - Cet été, j'ai acheté beaucoup de </a:t>
            </a:r>
            <a:r>
              <a:rPr lang="fr-FR" u="sng"/>
              <a:t>livres</a:t>
            </a:r>
            <a:r>
              <a:rPr lang="fr-FR"/>
              <a:t>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Voici </a:t>
            </a:r>
            <a:r>
              <a:rPr lang="fr-FR" u="sng"/>
              <a:t>ceux </a:t>
            </a:r>
            <a:r>
              <a:rPr lang="fr-FR"/>
              <a:t> que je vais emporter avec moi en vacances.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dirty="0"/>
              <a:t>Exercice en ligne </a:t>
            </a:r>
            <a:r>
              <a:rPr lang="fr-FR" u="sng" dirty="0">
                <a:solidFill>
                  <a:schemeClr val="hlink"/>
                </a:solidFill>
                <a:hlinkClick r:id="rId3"/>
              </a:rPr>
              <a:t>QUIZLET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Char char="•"/>
            </a:pPr>
            <a:r>
              <a:rPr lang="fr-FR" u="sng" dirty="0">
                <a:solidFill>
                  <a:schemeClr val="hlink"/>
                </a:solidFill>
                <a:hlinkClick r:id="rId4"/>
              </a:rPr>
              <a:t>Exercice 1</a:t>
            </a:r>
            <a:endParaRPr u="sng" dirty="0">
              <a:solidFill>
                <a:schemeClr val="hlink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>
                <a:solidFill>
                  <a:schemeClr val="hlink"/>
                </a:solidFill>
                <a:hlinkClick r:id="rId5"/>
              </a:rPr>
              <a:t>Exercice 2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>
                <a:solidFill>
                  <a:schemeClr val="hlink"/>
                </a:solidFill>
                <a:hlinkClick r:id="rId6"/>
              </a:rPr>
              <a:t>Exercice 3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>
                <a:solidFill>
                  <a:schemeClr val="hlink"/>
                </a:solidFill>
                <a:hlinkClick r:id="rId7"/>
              </a:rPr>
              <a:t>Exercice </a:t>
            </a:r>
            <a:r>
              <a:rPr lang="fr-FR" u="sng" dirty="0" smtClean="0">
                <a:solidFill>
                  <a:schemeClr val="hlink"/>
                </a:solidFill>
                <a:hlinkClick r:id="rId7"/>
              </a:rPr>
              <a:t>4</a:t>
            </a:r>
            <a:endParaRPr lang="fr-FR" u="sng" dirty="0" smtClean="0">
              <a:solidFill>
                <a:schemeClr val="hlink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 smtClean="0">
                <a:solidFill>
                  <a:schemeClr val="hlink"/>
                </a:solidFill>
                <a:hlinkClick r:id="rId8"/>
              </a:rPr>
              <a:t>Exercice 5</a:t>
            </a:r>
            <a:endParaRPr lang="fr-FR" u="sng" dirty="0" smtClean="0">
              <a:solidFill>
                <a:schemeClr val="hlink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 smtClean="0">
                <a:solidFill>
                  <a:schemeClr val="hlink"/>
                </a:solidFill>
                <a:hlinkClick r:id="rId9"/>
              </a:rPr>
              <a:t>Exercice 6</a:t>
            </a:r>
            <a:endParaRPr lang="fr-FR" u="sng" dirty="0" smtClean="0">
              <a:solidFill>
                <a:schemeClr val="hlink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 dirty="0" smtClean="0">
                <a:solidFill>
                  <a:schemeClr val="hlink"/>
                </a:solidFill>
                <a:hlinkClick r:id="rId10"/>
              </a:rPr>
              <a:t>Exercice 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93394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Presentación en pantalla (4:3)</PresentationFormat>
  <Paragraphs>89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Noto Sans Symbols</vt:lpstr>
      <vt:lpstr>Tema de Office</vt:lpstr>
      <vt:lpstr>Les adjectifs démonstratifs</vt:lpstr>
      <vt:lpstr>adjectifs démonstratifs</vt:lpstr>
      <vt:lpstr>ATTENTION !</vt:lpstr>
      <vt:lpstr>Exercice.  Complétez avec l’adjectif démonstratif qui convient</vt:lpstr>
      <vt:lpstr> CORRECTION  Exercice. Complétez avec le démonstratif qui convient</vt:lpstr>
      <vt:lpstr>Presentación de PowerPoint</vt:lpstr>
      <vt:lpstr>Les pronoms démonstratifs</vt:lpstr>
      <vt:lpstr>pronoms démonstratifs</vt:lpstr>
      <vt:lpstr>Exercice. Remplacez les mots soulignés par un pronom démonstratif, attention aux modifications. </vt:lpstr>
      <vt:lpstr>Solution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adjectifs démonstratifs</dc:title>
  <dc:creator>Xavier Ayén Pasamonte</dc:creator>
  <cp:lastModifiedBy>Xavier Ayén Pasamonte</cp:lastModifiedBy>
  <cp:revision>3</cp:revision>
  <dcterms:modified xsi:type="dcterms:W3CDTF">2019-12-08T15:56:01Z</dcterms:modified>
</cp:coreProperties>
</file>