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9" r:id="rId2"/>
    <p:sldId id="283" r:id="rId3"/>
    <p:sldId id="270" r:id="rId4"/>
    <p:sldId id="272" r:id="rId5"/>
    <p:sldId id="274" r:id="rId6"/>
    <p:sldId id="277" r:id="rId7"/>
    <p:sldId id="276" r:id="rId8"/>
    <p:sldId id="278" r:id="rId9"/>
    <p:sldId id="279" r:id="rId10"/>
    <p:sldId id="280" r:id="rId11"/>
    <p:sldId id="281" r:id="rId12"/>
    <p:sldId id="282" r:id="rId13"/>
    <p:sldId id="273" r:id="rId14"/>
    <p:sldId id="284" r:id="rId15"/>
    <p:sldId id="285" r:id="rId16"/>
    <p:sldId id="291" r:id="rId17"/>
    <p:sldId id="290" r:id="rId18"/>
    <p:sldId id="286" r:id="rId19"/>
    <p:sldId id="287" r:id="rId20"/>
    <p:sldId id="288" r:id="rId21"/>
    <p:sldId id="289" r:id="rId22"/>
    <p:sldId id="260" r:id="rId23"/>
    <p:sldId id="292" r:id="rId24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D9028-D167-4B60-8DDC-C12A8A71D034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93FD0-0FAF-4EE3-8B42-B7DC55123B3C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332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5607E-5CAB-4556-B357-890DCEB6EE34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126FD-9FF2-4B10-9D11-6BE7FE978725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652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126FD-9FF2-4B10-9D11-6BE7FE978725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778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206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09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7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620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617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0796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588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58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75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241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8814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5E71D-982B-471B-B309-9A3A65E45523}" type="datetimeFigureOut">
              <a:rPr lang="fr-FR" smtClean="0"/>
              <a:t>12/10/2019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50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pointdufle.net/ressources_fle/participes_passes_avec_avoir.htm#.VFpsiTSG-So" TargetMode="External"/><Relationship Id="rId2" Type="http://schemas.openxmlformats.org/officeDocument/2006/relationships/hyperlink" Target="http://www.appuifle.net/cett_pc_avoir_p79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epointdufle.net/ressources_fle/passecompose_avoir_etre.htm" TargetMode="External"/><Relationship Id="rId5" Type="http://schemas.openxmlformats.org/officeDocument/2006/relationships/hyperlink" Target="https://quizlet.com/259334426/flashcards" TargetMode="External"/><Relationship Id="rId4" Type="http://schemas.openxmlformats.org/officeDocument/2006/relationships/hyperlink" Target="https://www.lepointdufle.net/ressources_fle/participes_passes_avec_avoir2.htm#.VFptaTSG-So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dieraccord.com/exercices/index.php?ex=4.2.2" TargetMode="External"/><Relationship Id="rId2" Type="http://schemas.openxmlformats.org/officeDocument/2006/relationships/hyperlink" Target="https://quizlet.com/334348067/verbes-pronominaux-flash-card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quizlet.com/fr/329480407/se-laver-presentpasse-compose-flash-cards/" TargetMode="External"/><Relationship Id="rId5" Type="http://schemas.openxmlformats.org/officeDocument/2006/relationships/hyperlink" Target="https://www.podcastfrancaisfacile.com/exercices/passe-compose-des-verbes-pronominaux.html" TargetMode="External"/><Relationship Id="rId4" Type="http://schemas.openxmlformats.org/officeDocument/2006/relationships/hyperlink" Target="https://www.podcastfrancaisfacile.com/wp-content/uploads/2015/10/passe-compose-verbes-pronominaux.pd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ancaisfacile.com/exercices/exercice-francais-2/exercice-francais-9508.php" TargetMode="External"/><Relationship Id="rId2" Type="http://schemas.openxmlformats.org/officeDocument/2006/relationships/hyperlink" Target="https://quizlet.com/es/439700719/aller-au-passe-compose-flash-card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lepointdufle.net/ressources_fle/etre_avoir_passe_compose.htm" TargetMode="External"/><Relationship Id="rId4" Type="http://schemas.openxmlformats.org/officeDocument/2006/relationships/hyperlink" Target="https://www.bonjourdefrance.com/exercices/contenu/le-passe-compose-auxiliaire-etre.html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passé composé </a:t>
            </a:r>
            <a:endParaRPr lang="fr-F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5520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passé composé</a:t>
            </a:r>
            <a:endParaRPr lang="fr-FR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avec </a:t>
            </a:r>
            <a:r>
              <a:rPr lang="fr-FR" dirty="0" smtClean="0"/>
              <a:t>l’auxiliaire AVOIR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1797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PARL</a:t>
            </a:r>
            <a:r>
              <a:rPr lang="fr-FR" dirty="0" smtClean="0">
                <a:solidFill>
                  <a:srgbClr val="FF0000"/>
                </a:solidFill>
              </a:rPr>
              <a:t>ER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>
          <a:xfrm>
            <a:off x="107504" y="1600200"/>
            <a:ext cx="482453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 smtClean="0">
                <a:solidFill>
                  <a:srgbClr val="0070C0"/>
                </a:solidFill>
              </a:rPr>
              <a:t>AVOIR</a:t>
            </a:r>
            <a:r>
              <a:rPr lang="fr-FR" dirty="0" smtClean="0"/>
              <a:t> au présent</a:t>
            </a:r>
          </a:p>
          <a:p>
            <a:pPr marL="0" indent="0" algn="ctr">
              <a:buNone/>
            </a:pPr>
            <a:r>
              <a:rPr lang="fr-FR" dirty="0" smtClean="0"/>
              <a:t>+</a:t>
            </a:r>
          </a:p>
          <a:p>
            <a:pPr marL="0" indent="0" algn="ctr">
              <a:buNone/>
            </a:pPr>
            <a:r>
              <a:rPr lang="fr-FR" dirty="0" smtClean="0">
                <a:solidFill>
                  <a:srgbClr val="FF0000"/>
                </a:solidFill>
              </a:rPr>
              <a:t>Participe passé du verbe </a:t>
            </a:r>
          </a:p>
          <a:p>
            <a:pPr marL="0" indent="0" algn="ctr">
              <a:buNone/>
            </a:pPr>
            <a:endParaRPr lang="fr-FR" dirty="0">
              <a:solidFill>
                <a:srgbClr val="FF0000"/>
              </a:solidFill>
            </a:endParaRPr>
          </a:p>
          <a:p>
            <a:r>
              <a:rPr lang="fr-FR" dirty="0" smtClean="0"/>
              <a:t>PARL</a:t>
            </a:r>
            <a:r>
              <a:rPr lang="fr-FR" dirty="0" smtClean="0">
                <a:solidFill>
                  <a:srgbClr val="FF0000"/>
                </a:solidFill>
              </a:rPr>
              <a:t>ER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 parl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é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TRAVAILL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ER</a:t>
            </a:r>
            <a:r>
              <a:rPr lang="fr-FR" dirty="0" smtClean="0">
                <a:sym typeface="Wingdings" panose="05000000000000000000" pitchFamily="2" charset="2"/>
              </a:rPr>
              <a:t>  travaill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é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HABIT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ER</a:t>
            </a:r>
            <a:r>
              <a:rPr lang="fr-FR" dirty="0" smtClean="0">
                <a:sym typeface="Wingdings" panose="05000000000000000000" pitchFamily="2" charset="2"/>
              </a:rPr>
              <a:t>  habit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é</a:t>
            </a:r>
          </a:p>
          <a:p>
            <a:endParaRPr lang="fr-FR" dirty="0"/>
          </a:p>
        </p:txBody>
      </p:sp>
      <p:sp>
        <p:nvSpPr>
          <p:cNvPr id="7" name="3 Rectángulo redondeado"/>
          <p:cNvSpPr>
            <a:spLocks noGrp="1"/>
          </p:cNvSpPr>
          <p:nvPr>
            <p:ph sz="half" idx="2"/>
          </p:nvPr>
        </p:nvSpPr>
        <p:spPr>
          <a:xfrm>
            <a:off x="5076056" y="1600200"/>
            <a:ext cx="3240000" cy="45259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fr-FR" dirty="0" smtClean="0">
                <a:solidFill>
                  <a:schemeClr val="tx1"/>
                </a:solidFill>
              </a:rPr>
              <a:t>PARL</a:t>
            </a:r>
            <a:r>
              <a:rPr lang="fr-FR" dirty="0" smtClean="0">
                <a:solidFill>
                  <a:srgbClr val="FF0000"/>
                </a:solidFill>
              </a:rPr>
              <a:t>ER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J’</a:t>
            </a:r>
            <a:r>
              <a:rPr lang="fr-FR" b="1" dirty="0" smtClean="0">
                <a:solidFill>
                  <a:srgbClr val="0070C0"/>
                </a:solidFill>
              </a:rPr>
              <a:t>ai</a:t>
            </a:r>
            <a:r>
              <a:rPr lang="fr-FR" dirty="0" smtClean="0">
                <a:solidFill>
                  <a:schemeClr val="tx1"/>
                </a:solidFill>
              </a:rPr>
              <a:t> parl</a:t>
            </a:r>
            <a:r>
              <a:rPr lang="fr-FR" dirty="0" smtClean="0">
                <a:solidFill>
                  <a:srgbClr val="FF0000"/>
                </a:solidFill>
              </a:rPr>
              <a:t>é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Tu </a:t>
            </a:r>
            <a:r>
              <a:rPr lang="fr-FR" b="1" dirty="0" smtClean="0">
                <a:solidFill>
                  <a:srgbClr val="0070C0"/>
                </a:solidFill>
              </a:rPr>
              <a:t>as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parl</a:t>
            </a:r>
            <a:r>
              <a:rPr lang="fr-FR" dirty="0" smtClean="0">
                <a:solidFill>
                  <a:srgbClr val="FF0000"/>
                </a:solidFill>
              </a:rPr>
              <a:t>é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Il</a:t>
            </a:r>
            <a:r>
              <a:rPr lang="fr-FR" dirty="0" smtClean="0">
                <a:solidFill>
                  <a:schemeClr val="tx1"/>
                </a:solidFill>
              </a:rPr>
              <a:t>, elle, on </a:t>
            </a:r>
            <a:r>
              <a:rPr lang="fr-FR" b="1" dirty="0" smtClean="0">
                <a:solidFill>
                  <a:srgbClr val="0070C0"/>
                </a:solidFill>
              </a:rPr>
              <a:t>a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parl</a:t>
            </a:r>
            <a:r>
              <a:rPr lang="fr-FR" dirty="0">
                <a:solidFill>
                  <a:srgbClr val="FF0000"/>
                </a:solidFill>
              </a:rPr>
              <a:t>é</a:t>
            </a:r>
            <a:endParaRPr lang="fr-FR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Nous </a:t>
            </a:r>
            <a:r>
              <a:rPr lang="fr-FR" b="1" dirty="0" smtClean="0">
                <a:solidFill>
                  <a:srgbClr val="0070C0"/>
                </a:solidFill>
              </a:rPr>
              <a:t>avons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parl</a:t>
            </a:r>
            <a:r>
              <a:rPr lang="fr-FR" dirty="0">
                <a:solidFill>
                  <a:srgbClr val="FF0000"/>
                </a:solidFill>
              </a:rPr>
              <a:t>é</a:t>
            </a:r>
            <a:endParaRPr lang="fr-FR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Vous </a:t>
            </a:r>
            <a:r>
              <a:rPr lang="fr-FR" b="1" dirty="0" smtClean="0">
                <a:solidFill>
                  <a:srgbClr val="0070C0"/>
                </a:solidFill>
              </a:rPr>
              <a:t>avez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parl</a:t>
            </a:r>
            <a:r>
              <a:rPr lang="fr-FR" dirty="0">
                <a:solidFill>
                  <a:srgbClr val="FF0000"/>
                </a:solidFill>
              </a:rPr>
              <a:t>é</a:t>
            </a:r>
            <a:endParaRPr lang="fr-FR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Ils, elles  </a:t>
            </a:r>
            <a:r>
              <a:rPr lang="fr-FR" b="1" dirty="0" smtClean="0">
                <a:solidFill>
                  <a:srgbClr val="0070C0"/>
                </a:solidFill>
              </a:rPr>
              <a:t>ont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parl</a:t>
            </a:r>
            <a:r>
              <a:rPr lang="fr-FR" dirty="0" smtClean="0">
                <a:solidFill>
                  <a:srgbClr val="FF0000"/>
                </a:solidFill>
              </a:rPr>
              <a:t>é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464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dirty="0" smtClean="0"/>
              <a:t>Les verbes en </a:t>
            </a:r>
            <a:r>
              <a:rPr lang="fr-FR" sz="4400" dirty="0" smtClean="0">
                <a:solidFill>
                  <a:srgbClr val="FF0000"/>
                </a:solidFill>
              </a:rPr>
              <a:t>–ER </a:t>
            </a:r>
          </a:p>
          <a:p>
            <a:pPr marL="0" indent="0" algn="ctr">
              <a:buNone/>
            </a:pPr>
            <a:r>
              <a:rPr lang="fr-FR" sz="4400" dirty="0" smtClean="0"/>
              <a:t>ont </a:t>
            </a:r>
          </a:p>
          <a:p>
            <a:pPr marL="0" indent="0" algn="ctr">
              <a:buNone/>
            </a:pPr>
            <a:r>
              <a:rPr lang="fr-FR" sz="4400" dirty="0" smtClean="0"/>
              <a:t>le participe passé en </a:t>
            </a:r>
            <a:r>
              <a:rPr lang="fr-FR" sz="4400" dirty="0" smtClean="0">
                <a:solidFill>
                  <a:srgbClr val="FF0000"/>
                </a:solidFill>
              </a:rPr>
              <a:t>–é </a:t>
            </a:r>
            <a:endParaRPr lang="fr-FR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252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FIN</a:t>
            </a:r>
            <a:r>
              <a:rPr lang="fr-FR" dirty="0" smtClean="0">
                <a:solidFill>
                  <a:srgbClr val="FF0000"/>
                </a:solidFill>
              </a:rPr>
              <a:t>IR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Marcador de contenido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 smtClean="0">
                <a:solidFill>
                  <a:srgbClr val="0070C0"/>
                </a:solidFill>
              </a:rPr>
              <a:t>AVOIR</a:t>
            </a:r>
            <a:r>
              <a:rPr lang="fr-FR" dirty="0" smtClean="0"/>
              <a:t> au présent</a:t>
            </a:r>
          </a:p>
          <a:p>
            <a:pPr marL="0" indent="0" algn="ctr">
              <a:buNone/>
            </a:pPr>
            <a:r>
              <a:rPr lang="fr-FR" dirty="0" smtClean="0"/>
              <a:t>+</a:t>
            </a:r>
          </a:p>
          <a:p>
            <a:pPr marL="0" indent="0" algn="ctr">
              <a:buNone/>
            </a:pPr>
            <a:r>
              <a:rPr lang="fr-FR" dirty="0" smtClean="0">
                <a:solidFill>
                  <a:srgbClr val="FF0000"/>
                </a:solidFill>
              </a:rPr>
              <a:t>Participe passé du verbe </a:t>
            </a:r>
          </a:p>
          <a:p>
            <a:pPr marL="0" indent="0" algn="ctr">
              <a:buNone/>
            </a:pPr>
            <a:endParaRPr lang="fr-FR" dirty="0">
              <a:solidFill>
                <a:srgbClr val="FF0000"/>
              </a:solidFill>
            </a:endParaRPr>
          </a:p>
          <a:p>
            <a:r>
              <a:rPr lang="fr-FR" dirty="0" smtClean="0"/>
              <a:t>FIN</a:t>
            </a:r>
            <a:r>
              <a:rPr lang="fr-FR" dirty="0" smtClean="0">
                <a:solidFill>
                  <a:srgbClr val="FF0000"/>
                </a:solidFill>
              </a:rPr>
              <a:t>IR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 fin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i</a:t>
            </a:r>
            <a:endParaRPr lang="fr-F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fr-FR" dirty="0" smtClean="0">
                <a:sym typeface="Wingdings" panose="05000000000000000000" pitchFamily="2" charset="2"/>
              </a:rPr>
              <a:t>REMPL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I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R</a:t>
            </a:r>
            <a:r>
              <a:rPr lang="fr-FR" dirty="0" smtClean="0">
                <a:sym typeface="Wingdings" panose="05000000000000000000" pitchFamily="2" charset="2"/>
              </a:rPr>
              <a:t>  rempl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i</a:t>
            </a:r>
          </a:p>
        </p:txBody>
      </p:sp>
      <p:sp>
        <p:nvSpPr>
          <p:cNvPr id="7" name="7 Rectángulo redondeado"/>
          <p:cNvSpPr>
            <a:spLocks noGrp="1"/>
          </p:cNvSpPr>
          <p:nvPr>
            <p:ph sz="half" idx="2"/>
          </p:nvPr>
        </p:nvSpPr>
        <p:spPr>
          <a:xfrm>
            <a:off x="5076056" y="1600200"/>
            <a:ext cx="3240000" cy="45259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fr-FR" dirty="0" smtClean="0">
                <a:solidFill>
                  <a:schemeClr val="tx1"/>
                </a:solidFill>
              </a:rPr>
              <a:t>FIN</a:t>
            </a:r>
            <a:r>
              <a:rPr lang="fr-FR" dirty="0" smtClean="0">
                <a:solidFill>
                  <a:srgbClr val="FF0000"/>
                </a:solidFill>
              </a:rPr>
              <a:t>IR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J’</a:t>
            </a:r>
            <a:r>
              <a:rPr lang="fr-FR" b="1" dirty="0" smtClean="0">
                <a:solidFill>
                  <a:srgbClr val="0070C0"/>
                </a:solidFill>
              </a:rPr>
              <a:t>ai</a:t>
            </a:r>
            <a:r>
              <a:rPr lang="fr-FR" dirty="0" smtClean="0">
                <a:solidFill>
                  <a:schemeClr val="tx1"/>
                </a:solidFill>
              </a:rPr>
              <a:t> fin</a:t>
            </a:r>
            <a:r>
              <a:rPr lang="fr-FR" dirty="0" smtClean="0">
                <a:solidFill>
                  <a:srgbClr val="FF0000"/>
                </a:solidFill>
              </a:rPr>
              <a:t>i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Tu </a:t>
            </a:r>
            <a:r>
              <a:rPr lang="fr-FR" b="1" dirty="0" smtClean="0">
                <a:solidFill>
                  <a:srgbClr val="0070C0"/>
                </a:solidFill>
              </a:rPr>
              <a:t>as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fin</a:t>
            </a:r>
            <a:r>
              <a:rPr lang="fr-FR" dirty="0">
                <a:solidFill>
                  <a:srgbClr val="FF0000"/>
                </a:solidFill>
              </a:rPr>
              <a:t>i</a:t>
            </a:r>
            <a:endParaRPr lang="fr-F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Il, elle, on </a:t>
            </a:r>
            <a:r>
              <a:rPr lang="fr-FR" b="1" dirty="0">
                <a:solidFill>
                  <a:srgbClr val="0070C0"/>
                </a:solidFill>
              </a:rPr>
              <a:t>a</a:t>
            </a:r>
            <a:r>
              <a:rPr lang="fr-FR" dirty="0">
                <a:solidFill>
                  <a:schemeClr val="tx1"/>
                </a:solidFill>
              </a:rPr>
              <a:t> fin</a:t>
            </a:r>
            <a:r>
              <a:rPr lang="fr-FR" dirty="0">
                <a:solidFill>
                  <a:srgbClr val="FF0000"/>
                </a:solidFill>
              </a:rPr>
              <a:t>i</a:t>
            </a:r>
            <a:endParaRPr lang="fr-F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Nous </a:t>
            </a:r>
            <a:r>
              <a:rPr lang="fr-FR" b="1" dirty="0" smtClean="0">
                <a:solidFill>
                  <a:srgbClr val="0070C0"/>
                </a:solidFill>
              </a:rPr>
              <a:t>avons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fin</a:t>
            </a:r>
            <a:r>
              <a:rPr lang="fr-FR" dirty="0">
                <a:solidFill>
                  <a:srgbClr val="FF0000"/>
                </a:solidFill>
              </a:rPr>
              <a:t>i</a:t>
            </a:r>
            <a:endParaRPr lang="fr-F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Vous </a:t>
            </a:r>
            <a:r>
              <a:rPr lang="fr-FR" b="1" dirty="0" smtClean="0">
                <a:solidFill>
                  <a:srgbClr val="0070C0"/>
                </a:solidFill>
              </a:rPr>
              <a:t>avez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fin</a:t>
            </a:r>
            <a:r>
              <a:rPr lang="fr-FR" dirty="0">
                <a:solidFill>
                  <a:srgbClr val="FF0000"/>
                </a:solidFill>
              </a:rPr>
              <a:t>i</a:t>
            </a:r>
            <a:endParaRPr lang="fr-F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Ils, elles  </a:t>
            </a:r>
            <a:r>
              <a:rPr lang="fr-FR" b="1" dirty="0">
                <a:solidFill>
                  <a:srgbClr val="0070C0"/>
                </a:solidFill>
              </a:rPr>
              <a:t>ont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fin</a:t>
            </a:r>
            <a:r>
              <a:rPr lang="fr-FR" dirty="0">
                <a:solidFill>
                  <a:srgbClr val="FF0000"/>
                </a:solidFill>
              </a:rPr>
              <a:t>i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905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 txBox="1">
            <a:spLocks/>
          </p:cNvSpPr>
          <p:nvPr/>
        </p:nvSpPr>
        <p:spPr>
          <a:xfrm>
            <a:off x="457200" y="1628800"/>
            <a:ext cx="8229600" cy="44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4400" dirty="0" smtClean="0"/>
              <a:t>Les verbes en </a:t>
            </a:r>
            <a:r>
              <a:rPr lang="fr-FR" sz="4400" dirty="0" smtClean="0">
                <a:solidFill>
                  <a:srgbClr val="FF0000"/>
                </a:solidFill>
              </a:rPr>
              <a:t>–IR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sz="4400" dirty="0" smtClean="0"/>
              <a:t>ont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sz="4400" dirty="0" smtClean="0"/>
              <a:t>le participe passé en </a:t>
            </a:r>
            <a:r>
              <a:rPr lang="fr-FR" sz="4400" dirty="0" smtClean="0">
                <a:solidFill>
                  <a:srgbClr val="FF0000"/>
                </a:solidFill>
              </a:rPr>
              <a:t>–i </a:t>
            </a:r>
            <a:endParaRPr lang="fr-FR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079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VOUL</a:t>
            </a:r>
            <a:r>
              <a:rPr lang="fr-FR" dirty="0" smtClean="0">
                <a:solidFill>
                  <a:srgbClr val="FF0000"/>
                </a:solidFill>
              </a:rPr>
              <a:t>OIR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Marcador de contenido 4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40386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dirty="0" smtClean="0">
                <a:solidFill>
                  <a:srgbClr val="0070C0"/>
                </a:solidFill>
              </a:rPr>
              <a:t>AVOIR</a:t>
            </a:r>
            <a:r>
              <a:rPr lang="fr-FR" dirty="0" smtClean="0"/>
              <a:t> au présent</a:t>
            </a:r>
          </a:p>
          <a:p>
            <a:pPr marL="0" indent="0" algn="ctr">
              <a:buNone/>
            </a:pPr>
            <a:r>
              <a:rPr lang="fr-FR" dirty="0" smtClean="0"/>
              <a:t>+</a:t>
            </a:r>
          </a:p>
          <a:p>
            <a:pPr marL="0" indent="0" algn="ctr">
              <a:buNone/>
            </a:pPr>
            <a:r>
              <a:rPr lang="fr-FR" dirty="0" smtClean="0">
                <a:solidFill>
                  <a:srgbClr val="FF0000"/>
                </a:solidFill>
              </a:rPr>
              <a:t>Participe passé du verbe </a:t>
            </a:r>
          </a:p>
          <a:p>
            <a:pPr marL="0" indent="0" algn="ctr">
              <a:buNone/>
            </a:pPr>
            <a:endParaRPr lang="fr-FR" dirty="0">
              <a:solidFill>
                <a:srgbClr val="FF0000"/>
              </a:solidFill>
            </a:endParaRPr>
          </a:p>
          <a:p>
            <a:r>
              <a:rPr lang="fr-FR" dirty="0" smtClean="0"/>
              <a:t>VOUL</a:t>
            </a:r>
            <a:r>
              <a:rPr lang="fr-FR" dirty="0" smtClean="0">
                <a:solidFill>
                  <a:srgbClr val="FF0000"/>
                </a:solidFill>
              </a:rPr>
              <a:t>OIR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 voul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u</a:t>
            </a:r>
            <a:endParaRPr lang="fr-F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fr-FR" dirty="0" smtClean="0">
                <a:sym typeface="Wingdings" panose="05000000000000000000" pitchFamily="2" charset="2"/>
              </a:rPr>
              <a:t>POUV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OIR</a:t>
            </a:r>
            <a:r>
              <a:rPr lang="fr-FR" dirty="0" smtClean="0">
                <a:sym typeface="Wingdings" panose="05000000000000000000" pitchFamily="2" charset="2"/>
              </a:rPr>
              <a:t>  p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u</a:t>
            </a:r>
            <a:endParaRPr lang="fr-F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fr-FR" dirty="0" smtClean="0">
                <a:sym typeface="Wingdings" panose="05000000000000000000" pitchFamily="2" charset="2"/>
              </a:rPr>
              <a:t>DEV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OIR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 smtClean="0">
                <a:sym typeface="Wingdings" panose="05000000000000000000" pitchFamily="2" charset="2"/>
              </a:rPr>
              <a:t>d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û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V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OIR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 smtClean="0">
                <a:sym typeface="Wingdings" panose="05000000000000000000" pitchFamily="2" charset="2"/>
              </a:rPr>
              <a:t>v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u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SAV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OIR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 smtClean="0">
                <a:sym typeface="Wingdings" panose="05000000000000000000" pitchFamily="2" charset="2"/>
              </a:rPr>
              <a:t>s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u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RECEV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OIR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 smtClean="0">
                <a:sym typeface="Wingdings" panose="05000000000000000000" pitchFamily="2" charset="2"/>
              </a:rPr>
              <a:t>reç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u</a:t>
            </a:r>
            <a:endParaRPr lang="fr-FR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lang="fr-FR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lang="fr-F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lang="fr-F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7" name="7 Rectángulo redondeado"/>
          <p:cNvSpPr>
            <a:spLocks noGrp="1"/>
          </p:cNvSpPr>
          <p:nvPr>
            <p:ph sz="half" idx="2"/>
          </p:nvPr>
        </p:nvSpPr>
        <p:spPr>
          <a:xfrm>
            <a:off x="5220072" y="1600200"/>
            <a:ext cx="3240000" cy="45259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dirty="0" smtClean="0">
                <a:solidFill>
                  <a:schemeClr val="tx1"/>
                </a:solidFill>
              </a:rPr>
              <a:t>VOUL</a:t>
            </a:r>
            <a:r>
              <a:rPr lang="fr-FR" dirty="0" smtClean="0">
                <a:solidFill>
                  <a:srgbClr val="FF0000"/>
                </a:solidFill>
              </a:rPr>
              <a:t>OIR</a:t>
            </a:r>
            <a:endParaRPr lang="fr-FR" dirty="0" smtClean="0">
              <a:solidFill>
                <a:srgbClr val="FF0000"/>
              </a:solidFill>
            </a:endParaRP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J’</a:t>
            </a:r>
            <a:r>
              <a:rPr lang="fr-FR" b="1" dirty="0" smtClean="0">
                <a:solidFill>
                  <a:srgbClr val="0070C0"/>
                </a:solidFill>
              </a:rPr>
              <a:t>ai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>
                <a:sym typeface="Wingdings" panose="05000000000000000000" pitchFamily="2" charset="2"/>
              </a:rPr>
              <a:t>voul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u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Tu </a:t>
            </a:r>
            <a:r>
              <a:rPr lang="fr-FR" b="1" dirty="0" smtClean="0">
                <a:solidFill>
                  <a:srgbClr val="0070C0"/>
                </a:solidFill>
              </a:rPr>
              <a:t>as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ym typeface="Wingdings" panose="05000000000000000000" pitchFamily="2" charset="2"/>
              </a:rPr>
              <a:t>voul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u</a:t>
            </a:r>
            <a:endParaRPr lang="fr-FR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Il, elle, on </a:t>
            </a:r>
            <a:r>
              <a:rPr lang="fr-FR" b="1" dirty="0">
                <a:solidFill>
                  <a:srgbClr val="0070C0"/>
                </a:solidFill>
              </a:rPr>
              <a:t>a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>
                <a:sym typeface="Wingdings" panose="05000000000000000000" pitchFamily="2" charset="2"/>
              </a:rPr>
              <a:t>voul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u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Nous </a:t>
            </a:r>
            <a:r>
              <a:rPr lang="fr-FR" b="1" dirty="0" smtClean="0">
                <a:solidFill>
                  <a:srgbClr val="0070C0"/>
                </a:solidFill>
              </a:rPr>
              <a:t>avons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>
                <a:sym typeface="Wingdings" panose="05000000000000000000" pitchFamily="2" charset="2"/>
              </a:rPr>
              <a:t>voul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u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Vous </a:t>
            </a:r>
            <a:r>
              <a:rPr lang="fr-FR" b="1" dirty="0" smtClean="0">
                <a:solidFill>
                  <a:srgbClr val="0070C0"/>
                </a:solidFill>
              </a:rPr>
              <a:t>avez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>
                <a:sym typeface="Wingdings" panose="05000000000000000000" pitchFamily="2" charset="2"/>
              </a:rPr>
              <a:t>voul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u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Ils</a:t>
            </a:r>
            <a:r>
              <a:rPr lang="fr-FR" dirty="0" smtClean="0">
                <a:solidFill>
                  <a:schemeClr val="tx1"/>
                </a:solidFill>
              </a:rPr>
              <a:t>, elles  </a:t>
            </a:r>
            <a:r>
              <a:rPr lang="fr-FR" b="1" dirty="0">
                <a:solidFill>
                  <a:srgbClr val="0070C0"/>
                </a:solidFill>
              </a:rPr>
              <a:t>ont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>
                <a:sym typeface="Wingdings" panose="05000000000000000000" pitchFamily="2" charset="2"/>
              </a:rPr>
              <a:t>voul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u</a:t>
            </a: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714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 txBox="1">
            <a:spLocks/>
          </p:cNvSpPr>
          <p:nvPr/>
        </p:nvSpPr>
        <p:spPr>
          <a:xfrm>
            <a:off x="457200" y="1628800"/>
            <a:ext cx="8229600" cy="44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4400" dirty="0" smtClean="0"/>
              <a:t>Les verbes en </a:t>
            </a:r>
            <a:r>
              <a:rPr lang="fr-FR" sz="4400" dirty="0" smtClean="0">
                <a:solidFill>
                  <a:srgbClr val="FF0000"/>
                </a:solidFill>
              </a:rPr>
              <a:t>–OIR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sz="4400" dirty="0" smtClean="0"/>
              <a:t>ont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sz="4400" dirty="0" smtClean="0"/>
              <a:t>le participe passé en </a:t>
            </a:r>
            <a:r>
              <a:rPr lang="fr-FR" sz="4400" dirty="0" smtClean="0">
                <a:solidFill>
                  <a:srgbClr val="FF0000"/>
                </a:solidFill>
              </a:rPr>
              <a:t>–u </a:t>
            </a:r>
            <a:endParaRPr lang="fr-FR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445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</a:t>
            </a:r>
            <a:r>
              <a:rPr lang="fr-FR" dirty="0" smtClean="0">
                <a:solidFill>
                  <a:srgbClr val="FF0000"/>
                </a:solidFill>
              </a:rPr>
              <a:t>RE </a:t>
            </a:r>
            <a:r>
              <a:rPr lang="fr-FR" dirty="0" smtClean="0"/>
              <a:t>et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FAI</a:t>
            </a:r>
            <a:r>
              <a:rPr lang="fr-FR" dirty="0" smtClean="0">
                <a:solidFill>
                  <a:srgbClr val="FF0000"/>
                </a:solidFill>
              </a:rPr>
              <a:t>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Marcador de contenido 4"/>
          <p:cNvSpPr>
            <a:spLocks noGrp="1"/>
          </p:cNvSpPr>
          <p:nvPr>
            <p:ph sz="half" idx="1"/>
          </p:nvPr>
        </p:nvSpPr>
        <p:spPr>
          <a:xfrm>
            <a:off x="107504" y="1571625"/>
            <a:ext cx="316835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 smtClean="0">
                <a:solidFill>
                  <a:srgbClr val="0070C0"/>
                </a:solidFill>
              </a:rPr>
              <a:t>AVOIR</a:t>
            </a:r>
            <a:r>
              <a:rPr lang="fr-FR" dirty="0" smtClean="0"/>
              <a:t> au présent</a:t>
            </a:r>
          </a:p>
          <a:p>
            <a:pPr marL="0" indent="0" algn="ctr">
              <a:buNone/>
            </a:pPr>
            <a:r>
              <a:rPr lang="fr-FR" dirty="0" smtClean="0"/>
              <a:t>+</a:t>
            </a:r>
          </a:p>
          <a:p>
            <a:pPr marL="0" indent="0" algn="ctr">
              <a:buNone/>
            </a:pPr>
            <a:r>
              <a:rPr lang="fr-FR" dirty="0" smtClean="0">
                <a:solidFill>
                  <a:srgbClr val="FF0000"/>
                </a:solidFill>
              </a:rPr>
              <a:t>Participe passé du verbe </a:t>
            </a:r>
          </a:p>
          <a:p>
            <a:pPr marL="0" indent="0" algn="ctr">
              <a:buNone/>
            </a:pPr>
            <a:endParaRPr lang="fr-FR" dirty="0">
              <a:solidFill>
                <a:srgbClr val="FF0000"/>
              </a:solidFill>
            </a:endParaRPr>
          </a:p>
          <a:p>
            <a:r>
              <a:rPr lang="fr-FR" dirty="0" smtClean="0"/>
              <a:t>DI</a:t>
            </a:r>
            <a:r>
              <a:rPr lang="fr-FR" dirty="0" smtClean="0">
                <a:solidFill>
                  <a:srgbClr val="FF0000"/>
                </a:solidFill>
              </a:rPr>
              <a:t>RE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 di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  <a:endParaRPr lang="fr-F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fr-FR" dirty="0" smtClean="0">
                <a:sym typeface="Wingdings" panose="05000000000000000000" pitchFamily="2" charset="2"/>
              </a:rPr>
              <a:t>FAI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RE</a:t>
            </a:r>
            <a:r>
              <a:rPr lang="fr-FR" dirty="0" smtClean="0">
                <a:sym typeface="Wingdings" panose="05000000000000000000" pitchFamily="2" charset="2"/>
              </a:rPr>
              <a:t>  fai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  <a:endParaRPr lang="fr-F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lang="fr-F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lang="fr-F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7" name="7 Rectángulo redondeado"/>
          <p:cNvSpPr>
            <a:spLocks noGrp="1"/>
          </p:cNvSpPr>
          <p:nvPr>
            <p:ph sz="half" idx="2"/>
          </p:nvPr>
        </p:nvSpPr>
        <p:spPr>
          <a:xfrm>
            <a:off x="3131840" y="1571623"/>
            <a:ext cx="2880320" cy="45259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fr-FR" sz="2400" dirty="0"/>
              <a:t>DI</a:t>
            </a:r>
            <a:r>
              <a:rPr lang="fr-FR" sz="2400" dirty="0">
                <a:solidFill>
                  <a:srgbClr val="FF0000"/>
                </a:solidFill>
              </a:rPr>
              <a:t>RE</a:t>
            </a:r>
            <a:endParaRPr lang="fr-FR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J’</a:t>
            </a:r>
            <a:r>
              <a:rPr lang="fr-FR" sz="2400" b="1" dirty="0" smtClean="0">
                <a:solidFill>
                  <a:srgbClr val="0070C0"/>
                </a:solidFill>
              </a:rPr>
              <a:t>ai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smtClean="0">
                <a:sym typeface="Wingdings" panose="05000000000000000000" pitchFamily="2" charset="2"/>
              </a:rPr>
              <a:t>di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  <a:endParaRPr lang="fr-FR" sz="24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Tu </a:t>
            </a:r>
            <a:r>
              <a:rPr lang="fr-FR" sz="2400" b="1" dirty="0" smtClean="0">
                <a:solidFill>
                  <a:srgbClr val="0070C0"/>
                </a:solidFill>
              </a:rPr>
              <a:t>as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di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  <a:endParaRPr lang="fr-F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Il, elle, on </a:t>
            </a:r>
            <a:r>
              <a:rPr lang="fr-FR" sz="2400" b="1" dirty="0">
                <a:solidFill>
                  <a:srgbClr val="0070C0"/>
                </a:solidFill>
              </a:rPr>
              <a:t>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di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Nous </a:t>
            </a:r>
            <a:r>
              <a:rPr lang="fr-FR" sz="2400" b="1" dirty="0" smtClean="0">
                <a:solidFill>
                  <a:srgbClr val="0070C0"/>
                </a:solidFill>
              </a:rPr>
              <a:t>avons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di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Vous </a:t>
            </a:r>
            <a:r>
              <a:rPr lang="fr-FR" sz="2400" b="1" dirty="0" smtClean="0">
                <a:solidFill>
                  <a:srgbClr val="0070C0"/>
                </a:solidFill>
              </a:rPr>
              <a:t>avez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di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Ils</a:t>
            </a:r>
            <a:r>
              <a:rPr lang="fr-FR" sz="2400" dirty="0" smtClean="0">
                <a:solidFill>
                  <a:schemeClr val="tx1"/>
                </a:solidFill>
              </a:rPr>
              <a:t>, elles  </a:t>
            </a:r>
            <a:r>
              <a:rPr lang="fr-FR" sz="2400" b="1" dirty="0">
                <a:solidFill>
                  <a:srgbClr val="0070C0"/>
                </a:solidFill>
              </a:rPr>
              <a:t>ont</a:t>
            </a:r>
            <a:r>
              <a:rPr lang="fr-FR" sz="2400" dirty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di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</a:p>
          <a:p>
            <a:pPr marL="0" indent="0" algn="ctr">
              <a:buNone/>
            </a:pPr>
            <a:endParaRPr lang="es-ES" dirty="0" smtClean="0">
              <a:solidFill>
                <a:srgbClr val="FF0000"/>
              </a:solidFill>
            </a:endParaRPr>
          </a:p>
        </p:txBody>
      </p:sp>
      <p:sp>
        <p:nvSpPr>
          <p:cNvPr id="8" name="7 Rectángulo redondeado"/>
          <p:cNvSpPr txBox="1">
            <a:spLocks/>
          </p:cNvSpPr>
          <p:nvPr/>
        </p:nvSpPr>
        <p:spPr>
          <a:xfrm>
            <a:off x="6156176" y="1571623"/>
            <a:ext cx="2880320" cy="45259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2400" dirty="0" smtClean="0"/>
              <a:t>FAI</a:t>
            </a:r>
            <a:r>
              <a:rPr lang="fr-FR" sz="2400" dirty="0" smtClean="0">
                <a:solidFill>
                  <a:srgbClr val="FF0000"/>
                </a:solidFill>
              </a:rPr>
              <a:t>RE</a:t>
            </a:r>
          </a:p>
          <a:p>
            <a:endParaRPr lang="fr-F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J’</a:t>
            </a:r>
            <a:r>
              <a:rPr lang="fr-FR" sz="2400" b="1" dirty="0" smtClean="0">
                <a:solidFill>
                  <a:srgbClr val="0070C0"/>
                </a:solidFill>
              </a:rPr>
              <a:t>ai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smtClean="0">
                <a:sym typeface="Wingdings" panose="05000000000000000000" pitchFamily="2" charset="2"/>
              </a:rPr>
              <a:t>fai</a:t>
            </a:r>
            <a:r>
              <a:rPr lang="fr-FR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Tu </a:t>
            </a:r>
            <a:r>
              <a:rPr lang="fr-FR" sz="2400" b="1" dirty="0" smtClean="0">
                <a:solidFill>
                  <a:srgbClr val="0070C0"/>
                </a:solidFill>
              </a:rPr>
              <a:t>as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fai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  <a:endParaRPr lang="fr-F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Il, elle, on </a:t>
            </a:r>
            <a:r>
              <a:rPr lang="fr-FR" sz="2400" b="1" dirty="0" smtClean="0">
                <a:solidFill>
                  <a:srgbClr val="0070C0"/>
                </a:solidFill>
              </a:rPr>
              <a:t>a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fai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  <a:endParaRPr lang="fr-FR" sz="2400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Nous </a:t>
            </a:r>
            <a:r>
              <a:rPr lang="fr-FR" sz="2400" b="1" dirty="0" smtClean="0">
                <a:solidFill>
                  <a:srgbClr val="0070C0"/>
                </a:solidFill>
              </a:rPr>
              <a:t>avons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fai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  <a:endParaRPr lang="fr-FR" sz="2400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Vous </a:t>
            </a:r>
            <a:r>
              <a:rPr lang="fr-FR" sz="2400" b="1" dirty="0" smtClean="0">
                <a:solidFill>
                  <a:srgbClr val="0070C0"/>
                </a:solidFill>
              </a:rPr>
              <a:t>avez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fai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  <a:endParaRPr lang="fr-FR" sz="2400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Ils, elles </a:t>
            </a:r>
            <a:r>
              <a:rPr lang="fr-FR" sz="2400" b="1" dirty="0" smtClean="0">
                <a:solidFill>
                  <a:srgbClr val="0070C0"/>
                </a:solidFill>
              </a:rPr>
              <a:t>ont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fai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  <a:endParaRPr lang="fr-FR" sz="2400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32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 txBox="1">
            <a:spLocks/>
          </p:cNvSpPr>
          <p:nvPr/>
        </p:nvSpPr>
        <p:spPr>
          <a:xfrm>
            <a:off x="457200" y="1628800"/>
            <a:ext cx="8229600" cy="44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4400" dirty="0" smtClean="0"/>
              <a:t>Certains verbes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sz="4400" dirty="0" smtClean="0"/>
              <a:t>ont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sz="4400" dirty="0" smtClean="0"/>
              <a:t>le participe passé et </a:t>
            </a:r>
            <a:r>
              <a:rPr lang="fr-FR" sz="4400" dirty="0" smtClean="0">
                <a:solidFill>
                  <a:srgbClr val="FF0000"/>
                </a:solidFill>
              </a:rPr>
              <a:t>–t </a:t>
            </a:r>
          </a:p>
        </p:txBody>
      </p:sp>
    </p:spTree>
    <p:extLst>
      <p:ext uri="{BB962C8B-B14F-4D97-AF65-F5344CB8AC3E}">
        <p14:creationId xmlns:p14="http://schemas.microsoft.com/office/powerpoint/2010/main" val="2053619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METTRE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et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PRENDRE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Marcador de contenido 4"/>
          <p:cNvSpPr>
            <a:spLocks noGrp="1"/>
          </p:cNvSpPr>
          <p:nvPr>
            <p:ph sz="half" idx="1"/>
          </p:nvPr>
        </p:nvSpPr>
        <p:spPr>
          <a:xfrm>
            <a:off x="107504" y="1571625"/>
            <a:ext cx="316835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 smtClean="0">
                <a:solidFill>
                  <a:srgbClr val="0070C0"/>
                </a:solidFill>
              </a:rPr>
              <a:t>AVOIR</a:t>
            </a:r>
            <a:r>
              <a:rPr lang="fr-FR" dirty="0" smtClean="0"/>
              <a:t> au présent</a:t>
            </a:r>
          </a:p>
          <a:p>
            <a:pPr marL="0" indent="0" algn="ctr">
              <a:buNone/>
            </a:pPr>
            <a:r>
              <a:rPr lang="fr-FR" dirty="0" smtClean="0"/>
              <a:t>+</a:t>
            </a:r>
          </a:p>
          <a:p>
            <a:pPr marL="0" indent="0" algn="ctr">
              <a:buNone/>
            </a:pPr>
            <a:r>
              <a:rPr lang="fr-FR" dirty="0" smtClean="0">
                <a:solidFill>
                  <a:srgbClr val="FF0000"/>
                </a:solidFill>
              </a:rPr>
              <a:t>Participe passé du verbe </a:t>
            </a:r>
          </a:p>
          <a:p>
            <a:pPr marL="0" indent="0" algn="ctr">
              <a:buNone/>
            </a:pPr>
            <a:endParaRPr lang="fr-FR" dirty="0">
              <a:solidFill>
                <a:srgbClr val="FF0000"/>
              </a:solidFill>
            </a:endParaRPr>
          </a:p>
          <a:p>
            <a:r>
              <a:rPr lang="fr-FR" dirty="0" smtClean="0"/>
              <a:t>METTRE </a:t>
            </a:r>
            <a:r>
              <a:rPr lang="fr-FR" dirty="0" smtClean="0">
                <a:sym typeface="Wingdings" panose="05000000000000000000" pitchFamily="2" charset="2"/>
              </a:rPr>
              <a:t> m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PRENDRE pr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lang="fr-F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lang="fr-F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7" name="7 Rectángulo redondeado"/>
          <p:cNvSpPr>
            <a:spLocks noGrp="1"/>
          </p:cNvSpPr>
          <p:nvPr>
            <p:ph sz="half" idx="2"/>
          </p:nvPr>
        </p:nvSpPr>
        <p:spPr>
          <a:xfrm>
            <a:off x="3131840" y="1571623"/>
            <a:ext cx="2880320" cy="45259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fr-FR" sz="2400" dirty="0" smtClean="0"/>
              <a:t>METTRE</a:t>
            </a:r>
            <a:endParaRPr lang="fr-FR" sz="2400" dirty="0" smtClean="0">
              <a:solidFill>
                <a:srgbClr val="FF0000"/>
              </a:solidFill>
            </a:endParaRPr>
          </a:p>
          <a:p>
            <a:endParaRPr lang="fr-F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J’</a:t>
            </a:r>
            <a:r>
              <a:rPr lang="fr-FR" sz="2400" b="1" dirty="0" smtClean="0">
                <a:solidFill>
                  <a:srgbClr val="0070C0"/>
                </a:solidFill>
              </a:rPr>
              <a:t>ai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m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Tu </a:t>
            </a:r>
            <a:r>
              <a:rPr lang="fr-FR" sz="2400" b="1" dirty="0" smtClean="0">
                <a:solidFill>
                  <a:srgbClr val="0070C0"/>
                </a:solidFill>
              </a:rPr>
              <a:t>as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m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endParaRPr lang="fr-F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Il, elle, on </a:t>
            </a:r>
            <a:r>
              <a:rPr lang="fr-FR" sz="2400" b="1" dirty="0">
                <a:solidFill>
                  <a:srgbClr val="0070C0"/>
                </a:solidFill>
              </a:rPr>
              <a:t>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m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Nous </a:t>
            </a:r>
            <a:r>
              <a:rPr lang="fr-FR" sz="2400" b="1" dirty="0" smtClean="0">
                <a:solidFill>
                  <a:srgbClr val="0070C0"/>
                </a:solidFill>
              </a:rPr>
              <a:t>avons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m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Vous </a:t>
            </a:r>
            <a:r>
              <a:rPr lang="fr-FR" sz="2400" b="1" dirty="0" smtClean="0">
                <a:solidFill>
                  <a:srgbClr val="0070C0"/>
                </a:solidFill>
              </a:rPr>
              <a:t>avez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m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Ils</a:t>
            </a:r>
            <a:r>
              <a:rPr lang="fr-FR" sz="2400" dirty="0" smtClean="0">
                <a:solidFill>
                  <a:schemeClr val="tx1"/>
                </a:solidFill>
              </a:rPr>
              <a:t>, elles  </a:t>
            </a:r>
            <a:r>
              <a:rPr lang="fr-FR" sz="2400" b="1" dirty="0">
                <a:solidFill>
                  <a:srgbClr val="0070C0"/>
                </a:solidFill>
              </a:rPr>
              <a:t>ont</a:t>
            </a:r>
            <a:r>
              <a:rPr lang="fr-FR" sz="2400" dirty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m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  <p:sp>
        <p:nvSpPr>
          <p:cNvPr id="8" name="7 Rectángulo redondeado"/>
          <p:cNvSpPr txBox="1">
            <a:spLocks/>
          </p:cNvSpPr>
          <p:nvPr/>
        </p:nvSpPr>
        <p:spPr>
          <a:xfrm>
            <a:off x="6156176" y="1571623"/>
            <a:ext cx="2880320" cy="45259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2400" dirty="0" smtClean="0"/>
              <a:t>PRENDRE</a:t>
            </a:r>
            <a:endParaRPr lang="fr-FR" sz="2400" dirty="0" smtClean="0">
              <a:solidFill>
                <a:srgbClr val="FF0000"/>
              </a:solidFill>
            </a:endParaRPr>
          </a:p>
          <a:p>
            <a:endParaRPr lang="fr-FR" sz="1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J’</a:t>
            </a:r>
            <a:r>
              <a:rPr lang="fr-FR" sz="2400" b="1" dirty="0" smtClean="0">
                <a:solidFill>
                  <a:srgbClr val="0070C0"/>
                </a:solidFill>
              </a:rPr>
              <a:t>ai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pr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endParaRPr lang="fr-FR" sz="2400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Tu </a:t>
            </a:r>
            <a:r>
              <a:rPr lang="fr-FR" sz="2400" b="1" dirty="0" smtClean="0">
                <a:solidFill>
                  <a:srgbClr val="0070C0"/>
                </a:solidFill>
              </a:rPr>
              <a:t>as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pr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endParaRPr lang="fr-F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Il, elle, on </a:t>
            </a:r>
            <a:r>
              <a:rPr lang="fr-FR" sz="2400" b="1" dirty="0" smtClean="0">
                <a:solidFill>
                  <a:srgbClr val="0070C0"/>
                </a:solidFill>
              </a:rPr>
              <a:t>a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pr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endParaRPr lang="fr-FR" sz="2400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Nous </a:t>
            </a:r>
            <a:r>
              <a:rPr lang="fr-FR" sz="2400" b="1" dirty="0" smtClean="0">
                <a:solidFill>
                  <a:srgbClr val="0070C0"/>
                </a:solidFill>
              </a:rPr>
              <a:t>avons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pr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endParaRPr lang="fr-FR" sz="2400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Vous </a:t>
            </a:r>
            <a:r>
              <a:rPr lang="fr-FR" sz="2400" b="1" dirty="0" smtClean="0">
                <a:solidFill>
                  <a:srgbClr val="0070C0"/>
                </a:solidFill>
              </a:rPr>
              <a:t>avez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pr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endParaRPr lang="fr-FR" sz="2400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Ils, elles </a:t>
            </a:r>
            <a:r>
              <a:rPr lang="fr-FR" sz="2400" b="1" dirty="0" smtClean="0">
                <a:solidFill>
                  <a:srgbClr val="0070C0"/>
                </a:solidFill>
              </a:rPr>
              <a:t>ont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ym typeface="Wingdings" panose="05000000000000000000" pitchFamily="2" charset="2"/>
              </a:rPr>
              <a:t>pr</a:t>
            </a:r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endParaRPr lang="fr-FR" sz="2400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s-E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967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 txBox="1">
            <a:spLocks/>
          </p:cNvSpPr>
          <p:nvPr/>
        </p:nvSpPr>
        <p:spPr>
          <a:xfrm>
            <a:off x="457200" y="1628800"/>
            <a:ext cx="8229600" cy="44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4400" dirty="0" smtClean="0"/>
              <a:t>Certains verbes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sz="4400" dirty="0" smtClean="0"/>
              <a:t>ont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sz="4400" dirty="0" smtClean="0"/>
              <a:t>le participe passé et </a:t>
            </a:r>
            <a:r>
              <a:rPr lang="fr-FR" sz="4400" dirty="0" smtClean="0">
                <a:solidFill>
                  <a:srgbClr val="FF0000"/>
                </a:solidFill>
              </a:rPr>
              <a:t>–</a:t>
            </a:r>
            <a:r>
              <a:rPr lang="fr-FR" sz="4400" dirty="0" err="1" smtClean="0">
                <a:solidFill>
                  <a:srgbClr val="FF0000"/>
                </a:solidFill>
              </a:rPr>
              <a:t>is</a:t>
            </a:r>
            <a:r>
              <a:rPr lang="fr-FR" sz="4400" dirty="0" smtClean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2936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Exercices</a:t>
            </a:r>
            <a:endParaRPr lang="fr-F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u="sng" dirty="0"/>
              <a:t>PC avec AVOIR :</a:t>
            </a:r>
            <a:endParaRPr lang="fr-FR" dirty="0"/>
          </a:p>
          <a:p>
            <a:pPr fontAlgn="base"/>
            <a:r>
              <a:rPr lang="fr-FR" u="sng" dirty="0">
                <a:hlinkClick r:id="rId2"/>
              </a:rPr>
              <a:t>exercice 1</a:t>
            </a:r>
            <a:r>
              <a:rPr lang="fr-FR" dirty="0"/>
              <a:t> (entretien d’embauche)</a:t>
            </a:r>
          </a:p>
          <a:p>
            <a:pPr fontAlgn="base"/>
            <a:r>
              <a:rPr lang="fr-FR" u="sng" dirty="0">
                <a:hlinkClick r:id="rId3"/>
              </a:rPr>
              <a:t>exercice 2</a:t>
            </a:r>
            <a:r>
              <a:rPr lang="fr-FR" dirty="0"/>
              <a:t> (verbes réguliers)</a:t>
            </a:r>
          </a:p>
          <a:p>
            <a:pPr fontAlgn="base"/>
            <a:r>
              <a:rPr lang="fr-FR" u="sng" dirty="0">
                <a:hlinkClick r:id="rId4"/>
              </a:rPr>
              <a:t>exercice 3</a:t>
            </a:r>
            <a:r>
              <a:rPr lang="fr-FR" dirty="0"/>
              <a:t> (verbes irréguliers)</a:t>
            </a:r>
          </a:p>
          <a:p>
            <a:pPr fontAlgn="base"/>
            <a:r>
              <a:rPr lang="fr-FR" u="sng" dirty="0">
                <a:hlinkClick r:id="rId5"/>
              </a:rPr>
              <a:t>exercice 4</a:t>
            </a:r>
            <a:r>
              <a:rPr lang="fr-FR" dirty="0"/>
              <a:t> (</a:t>
            </a:r>
            <a:r>
              <a:rPr lang="fr-FR" dirty="0" err="1"/>
              <a:t>Quizlet</a:t>
            </a:r>
            <a:r>
              <a:rPr lang="fr-FR" dirty="0"/>
              <a:t>) </a:t>
            </a:r>
          </a:p>
          <a:p>
            <a:pPr fontAlgn="base"/>
            <a:r>
              <a:rPr lang="fr-FR" u="sng" dirty="0">
                <a:hlinkClick r:id="rId6"/>
              </a:rPr>
              <a:t>exercice 5</a:t>
            </a:r>
            <a:r>
              <a:rPr lang="fr-FR" dirty="0"/>
              <a:t> (conjugaison d’AVOIR et ÊTRE au PC) </a:t>
            </a:r>
          </a:p>
        </p:txBody>
      </p:sp>
    </p:spTree>
    <p:extLst>
      <p:ext uri="{BB962C8B-B14F-4D97-AF65-F5344CB8AC3E}">
        <p14:creationId xmlns:p14="http://schemas.microsoft.com/office/powerpoint/2010/main" val="2858886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passé composé</a:t>
            </a:r>
            <a:endParaRPr lang="fr-FR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avec </a:t>
            </a:r>
            <a:r>
              <a:rPr lang="fr-FR" dirty="0" smtClean="0"/>
              <a:t>l’auxiliaire ÊTRE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3888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verbes pronominaux</a:t>
            </a:r>
            <a:endParaRPr lang="fr-F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 smtClean="0"/>
              <a:t>Les </a:t>
            </a:r>
            <a:r>
              <a:rPr lang="fr-FR" sz="4000" dirty="0" smtClean="0">
                <a:solidFill>
                  <a:srgbClr val="FF0000"/>
                </a:solidFill>
              </a:rPr>
              <a:t>verbes pronominaux </a:t>
            </a:r>
          </a:p>
          <a:p>
            <a:pPr marL="0" indent="0" algn="ctr">
              <a:buNone/>
            </a:pPr>
            <a:r>
              <a:rPr lang="fr-FR" sz="4000" dirty="0" smtClean="0"/>
              <a:t>se conjuguent tous </a:t>
            </a:r>
          </a:p>
          <a:p>
            <a:pPr marL="0" indent="0" algn="ctr">
              <a:buNone/>
            </a:pPr>
            <a:r>
              <a:rPr lang="fr-FR" sz="4000" dirty="0" smtClean="0"/>
              <a:t>avec </a:t>
            </a:r>
            <a:r>
              <a:rPr lang="fr-FR" sz="4000" dirty="0" smtClean="0">
                <a:solidFill>
                  <a:srgbClr val="FF0000"/>
                </a:solidFill>
              </a:rPr>
              <a:t>ÊTRE</a:t>
            </a:r>
            <a:endParaRPr lang="fr-F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485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 LEVER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Marcador de contenido 4"/>
          <p:cNvSpPr>
            <a:spLocks noGrp="1"/>
          </p:cNvSpPr>
          <p:nvPr>
            <p:ph sz="half" idx="1"/>
          </p:nvPr>
        </p:nvSpPr>
        <p:spPr>
          <a:xfrm>
            <a:off x="107504" y="1600200"/>
            <a:ext cx="438829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 smtClean="0">
                <a:solidFill>
                  <a:srgbClr val="0070C0"/>
                </a:solidFill>
              </a:rPr>
              <a:t>ÊTRE </a:t>
            </a:r>
            <a:r>
              <a:rPr lang="fr-FR" dirty="0" smtClean="0"/>
              <a:t>au présent</a:t>
            </a:r>
          </a:p>
          <a:p>
            <a:pPr marL="0" indent="0" algn="ctr">
              <a:buNone/>
            </a:pPr>
            <a:r>
              <a:rPr lang="fr-FR" dirty="0" smtClean="0"/>
              <a:t>+</a:t>
            </a:r>
          </a:p>
          <a:p>
            <a:pPr marL="0" indent="0" algn="ctr">
              <a:buNone/>
            </a:pPr>
            <a:r>
              <a:rPr lang="fr-FR" dirty="0" smtClean="0"/>
              <a:t>Participe passé du verbe </a:t>
            </a:r>
            <a:r>
              <a:rPr lang="fr-FR" dirty="0" smtClean="0">
                <a:solidFill>
                  <a:srgbClr val="FF0000"/>
                </a:solidFill>
              </a:rPr>
              <a:t>ACCORDÉ AU SUJET </a:t>
            </a:r>
          </a:p>
          <a:p>
            <a:pPr marL="0" indent="0" algn="ctr">
              <a:buNone/>
            </a:pPr>
            <a:endParaRPr lang="fr-FR" dirty="0">
              <a:solidFill>
                <a:srgbClr val="FF0000"/>
              </a:solidFill>
            </a:endParaRPr>
          </a:p>
          <a:p>
            <a:r>
              <a:rPr lang="fr-FR" dirty="0" smtClean="0"/>
              <a:t>SE LEVER </a:t>
            </a:r>
            <a:r>
              <a:rPr lang="fr-FR" dirty="0" smtClean="0">
                <a:sym typeface="Wingdings" panose="05000000000000000000" pitchFamily="2" charset="2"/>
              </a:rPr>
              <a:t> levé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(e)(s)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S’HABILLER  habillé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(e)(s)</a:t>
            </a: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lang="fr-F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lang="fr-F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8" name="9 Rectángulo redondeado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4191000" cy="45259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marL="0" indent="0" algn="ctr">
              <a:buNone/>
            </a:pPr>
            <a:r>
              <a:rPr lang="fr-FR" dirty="0" smtClean="0">
                <a:solidFill>
                  <a:schemeClr val="tx1"/>
                </a:solidFill>
              </a:rPr>
              <a:t>SE LEVER</a:t>
            </a:r>
            <a:endParaRPr lang="fr-FR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Je </a:t>
            </a:r>
            <a:r>
              <a:rPr lang="fr-FR" sz="2400" b="1" dirty="0" smtClean="0">
                <a:solidFill>
                  <a:srgbClr val="FF0000"/>
                </a:solidFill>
              </a:rPr>
              <a:t>me </a:t>
            </a:r>
            <a:r>
              <a:rPr lang="fr-FR" sz="2400" b="1" dirty="0" smtClean="0">
                <a:solidFill>
                  <a:srgbClr val="0070C0"/>
                </a:solidFill>
              </a:rPr>
              <a:t>suis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levé(</a:t>
            </a:r>
            <a:r>
              <a:rPr lang="fr-FR" sz="2400" b="1" dirty="0" smtClean="0">
                <a:solidFill>
                  <a:srgbClr val="FF0000"/>
                </a:solidFill>
              </a:rPr>
              <a:t>e</a:t>
            </a:r>
            <a:r>
              <a:rPr lang="fr-FR" sz="24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Tu </a:t>
            </a:r>
            <a:r>
              <a:rPr lang="fr-FR" sz="2400" b="1" dirty="0">
                <a:solidFill>
                  <a:srgbClr val="FF0000"/>
                </a:solidFill>
              </a:rPr>
              <a:t>t’</a:t>
            </a:r>
            <a:r>
              <a:rPr lang="fr-FR" sz="2400" b="1" dirty="0">
                <a:solidFill>
                  <a:srgbClr val="0070C0"/>
                </a:solidFill>
              </a:rPr>
              <a:t>es</a:t>
            </a:r>
            <a:r>
              <a:rPr lang="fr-FR" sz="2400" dirty="0">
                <a:solidFill>
                  <a:srgbClr val="FF0000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levé(</a:t>
            </a:r>
            <a:r>
              <a:rPr lang="fr-FR" sz="2400" b="1" dirty="0" smtClean="0">
                <a:solidFill>
                  <a:srgbClr val="FF0000"/>
                </a:solidFill>
              </a:rPr>
              <a:t>e</a:t>
            </a:r>
            <a:r>
              <a:rPr lang="fr-FR" sz="24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Il, on </a:t>
            </a:r>
            <a:r>
              <a:rPr lang="fr-FR" sz="2400" b="1" dirty="0" smtClean="0">
                <a:solidFill>
                  <a:srgbClr val="FF0000"/>
                </a:solidFill>
              </a:rPr>
              <a:t>s’</a:t>
            </a:r>
            <a:r>
              <a:rPr lang="fr-FR" sz="2400" b="1" dirty="0" smtClean="0">
                <a:solidFill>
                  <a:srgbClr val="0070C0"/>
                </a:solidFill>
              </a:rPr>
              <a:t>est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levé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Elle </a:t>
            </a:r>
            <a:r>
              <a:rPr lang="fr-FR" sz="2400" b="1" dirty="0" smtClean="0">
                <a:solidFill>
                  <a:srgbClr val="FF0000"/>
                </a:solidFill>
              </a:rPr>
              <a:t>s’</a:t>
            </a:r>
            <a:r>
              <a:rPr lang="fr-FR" sz="2400" b="1" dirty="0" smtClean="0">
                <a:solidFill>
                  <a:srgbClr val="0070C0"/>
                </a:solidFill>
              </a:rPr>
              <a:t>est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levé</a:t>
            </a:r>
            <a:r>
              <a:rPr lang="fr-FR" sz="2400" b="1" dirty="0" smtClean="0">
                <a:solidFill>
                  <a:srgbClr val="FF0000"/>
                </a:solidFill>
              </a:rPr>
              <a:t>e</a:t>
            </a:r>
            <a:endParaRPr lang="fr-F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Nous </a:t>
            </a:r>
            <a:r>
              <a:rPr lang="fr-FR" sz="2400" b="1" dirty="0" smtClean="0">
                <a:solidFill>
                  <a:srgbClr val="FF0000"/>
                </a:solidFill>
              </a:rPr>
              <a:t>nous </a:t>
            </a:r>
            <a:r>
              <a:rPr lang="fr-FR" sz="2400" b="1" dirty="0" smtClean="0">
                <a:solidFill>
                  <a:srgbClr val="0070C0"/>
                </a:solidFill>
              </a:rPr>
              <a:t>sommes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levé(</a:t>
            </a:r>
            <a:r>
              <a:rPr lang="fr-FR" sz="2400" b="1" dirty="0" smtClean="0">
                <a:solidFill>
                  <a:srgbClr val="FF0000"/>
                </a:solidFill>
              </a:rPr>
              <a:t>e</a:t>
            </a:r>
            <a:r>
              <a:rPr lang="fr-FR" sz="2400" dirty="0" smtClean="0">
                <a:solidFill>
                  <a:schemeClr val="tx1"/>
                </a:solidFill>
              </a:rPr>
              <a:t>)</a:t>
            </a:r>
            <a:r>
              <a:rPr lang="fr-FR" sz="2400" b="1" dirty="0" smtClean="0">
                <a:solidFill>
                  <a:srgbClr val="FF0000"/>
                </a:solidFill>
              </a:rPr>
              <a:t>s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Vous </a:t>
            </a:r>
            <a:r>
              <a:rPr lang="fr-FR" sz="2400" b="1" dirty="0" smtClean="0">
                <a:solidFill>
                  <a:srgbClr val="FF0000"/>
                </a:solidFill>
              </a:rPr>
              <a:t>vous </a:t>
            </a:r>
            <a:r>
              <a:rPr lang="fr-FR" sz="2400" b="1" dirty="0">
                <a:solidFill>
                  <a:srgbClr val="0070C0"/>
                </a:solidFill>
              </a:rPr>
              <a:t>êtes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levé(</a:t>
            </a:r>
            <a:r>
              <a:rPr lang="fr-FR" sz="2400" b="1" dirty="0" smtClean="0">
                <a:solidFill>
                  <a:srgbClr val="FF0000"/>
                </a:solidFill>
              </a:rPr>
              <a:t>e</a:t>
            </a:r>
            <a:r>
              <a:rPr lang="fr-FR" sz="2400" dirty="0">
                <a:solidFill>
                  <a:schemeClr val="tx1"/>
                </a:solidFill>
              </a:rPr>
              <a:t>)</a:t>
            </a:r>
            <a:r>
              <a:rPr lang="fr-FR" sz="2400" b="1" dirty="0" smtClean="0">
                <a:solidFill>
                  <a:srgbClr val="FF0000"/>
                </a:solidFill>
              </a:rPr>
              <a:t>s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Ils </a:t>
            </a:r>
            <a:r>
              <a:rPr lang="fr-FR" sz="2400" b="1" dirty="0" smtClean="0">
                <a:solidFill>
                  <a:srgbClr val="FF0000"/>
                </a:solidFill>
              </a:rPr>
              <a:t>se </a:t>
            </a:r>
            <a:r>
              <a:rPr lang="fr-FR" sz="2400" b="1" dirty="0" smtClean="0">
                <a:solidFill>
                  <a:srgbClr val="0070C0"/>
                </a:solidFill>
              </a:rPr>
              <a:t>sont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levé</a:t>
            </a:r>
            <a:r>
              <a:rPr lang="fr-FR" sz="2400" b="1" dirty="0" smtClean="0">
                <a:solidFill>
                  <a:srgbClr val="FF0000"/>
                </a:solidFill>
              </a:rPr>
              <a:t>s</a:t>
            </a:r>
          </a:p>
          <a:p>
            <a:pPr marL="0" indent="0"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Elles </a:t>
            </a:r>
            <a:r>
              <a:rPr lang="fr-FR" sz="2400" b="1" dirty="0" smtClean="0">
                <a:solidFill>
                  <a:srgbClr val="FF0000"/>
                </a:solidFill>
              </a:rPr>
              <a:t>se </a:t>
            </a:r>
            <a:r>
              <a:rPr lang="fr-FR" sz="2400" b="1" dirty="0">
                <a:solidFill>
                  <a:srgbClr val="0070C0"/>
                </a:solidFill>
              </a:rPr>
              <a:t>sont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levé</a:t>
            </a:r>
            <a:r>
              <a:rPr lang="fr-FR" sz="2400" b="1" dirty="0" smtClean="0">
                <a:solidFill>
                  <a:srgbClr val="FF0000"/>
                </a:solidFill>
              </a:rPr>
              <a:t>es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804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Exercices</a:t>
            </a:r>
            <a:endParaRPr lang="fr-F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PC avec ÊTRE</a:t>
            </a:r>
            <a:r>
              <a:rPr lang="fr-FR" dirty="0" smtClean="0"/>
              <a:t>: les verbes </a:t>
            </a:r>
            <a:r>
              <a:rPr lang="fr-FR" dirty="0"/>
              <a:t>pronominaux: </a:t>
            </a:r>
          </a:p>
          <a:p>
            <a:pPr fontAlgn="base"/>
            <a:r>
              <a:rPr lang="fr-FR" u="sng" dirty="0">
                <a:hlinkClick r:id="rId2"/>
              </a:rPr>
              <a:t>Exercice 1 </a:t>
            </a:r>
            <a:r>
              <a:rPr lang="fr-FR" dirty="0"/>
              <a:t>(</a:t>
            </a:r>
            <a:r>
              <a:rPr lang="fr-FR" dirty="0" err="1"/>
              <a:t>Quizlet</a:t>
            </a:r>
            <a:r>
              <a:rPr lang="fr-FR" dirty="0"/>
              <a:t> très facile, </a:t>
            </a:r>
            <a:r>
              <a:rPr lang="fr-FR" dirty="0" err="1"/>
              <a:t>act</a:t>
            </a:r>
            <a:r>
              <a:rPr lang="fr-FR" dirty="0"/>
              <a:t> </a:t>
            </a:r>
            <a:r>
              <a:rPr lang="fr-FR" dirty="0" err="1"/>
              <a:t>quot</a:t>
            </a:r>
            <a:r>
              <a:rPr lang="fr-FR" dirty="0"/>
              <a:t>) </a:t>
            </a:r>
          </a:p>
          <a:p>
            <a:pPr fontAlgn="base"/>
            <a:r>
              <a:rPr lang="fr-FR" u="sng" dirty="0">
                <a:hlinkClick r:id="rId3"/>
              </a:rPr>
              <a:t>Exercice 2</a:t>
            </a:r>
            <a:r>
              <a:rPr lang="fr-FR" dirty="0"/>
              <a:t>, </a:t>
            </a:r>
          </a:p>
          <a:p>
            <a:pPr fontAlgn="base"/>
            <a:r>
              <a:rPr lang="fr-FR" u="sng" dirty="0">
                <a:hlinkClick r:id="rId3"/>
              </a:rPr>
              <a:t>Exercice 3</a:t>
            </a:r>
            <a:r>
              <a:rPr lang="fr-FR" dirty="0"/>
              <a:t> (verbes pronominaux Ed Didier), </a:t>
            </a:r>
          </a:p>
          <a:p>
            <a:pPr fontAlgn="base"/>
            <a:r>
              <a:rPr lang="fr-FR" u="sng" dirty="0">
                <a:hlinkClick r:id="rId4"/>
              </a:rPr>
              <a:t>Exercice 4</a:t>
            </a:r>
            <a:r>
              <a:rPr lang="fr-FR" dirty="0"/>
              <a:t> (transformer au PC - Mettre à la forme négative, </a:t>
            </a:r>
            <a:r>
              <a:rPr lang="fr-FR" u="sng" dirty="0">
                <a:hlinkClick r:id="rId5"/>
              </a:rPr>
              <a:t>Solution</a:t>
            </a:r>
            <a:r>
              <a:rPr lang="fr-FR" dirty="0"/>
              <a:t>), </a:t>
            </a:r>
          </a:p>
          <a:p>
            <a:pPr fontAlgn="base"/>
            <a:r>
              <a:rPr lang="fr-FR" u="sng" dirty="0">
                <a:hlinkClick r:id="rId6"/>
              </a:rPr>
              <a:t>Exercice 5 </a:t>
            </a:r>
            <a:r>
              <a:rPr lang="fr-FR" dirty="0"/>
              <a:t>(se laver: présent/PC)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3564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14 verbes </a:t>
            </a:r>
            <a:br>
              <a:rPr lang="fr-FR" dirty="0" smtClean="0"/>
            </a:br>
            <a:r>
              <a:rPr lang="fr-FR" dirty="0" smtClean="0"/>
              <a:t>(de la montagne)</a:t>
            </a:r>
            <a:endParaRPr lang="fr-F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fr-FR" altLang="fr-FR" dirty="0"/>
              <a:t>L</a:t>
            </a:r>
            <a:r>
              <a:rPr lang="fr-FR" altLang="fr-FR" dirty="0" smtClean="0"/>
              <a:t>es </a:t>
            </a:r>
            <a:r>
              <a:rPr lang="fr-FR" altLang="fr-FR" dirty="0"/>
              <a:t>verbes de </a:t>
            </a:r>
            <a:r>
              <a:rPr lang="fr-FR" altLang="fr-FR" dirty="0">
                <a:solidFill>
                  <a:srgbClr val="FF0000"/>
                </a:solidFill>
              </a:rPr>
              <a:t>transition</a:t>
            </a:r>
            <a:r>
              <a:rPr lang="fr-FR" altLang="fr-FR" dirty="0"/>
              <a:t> d’un </a:t>
            </a:r>
            <a:r>
              <a:rPr lang="fr-FR" altLang="fr-FR" dirty="0">
                <a:solidFill>
                  <a:srgbClr val="FF0000"/>
                </a:solidFill>
              </a:rPr>
              <a:t>lieu</a:t>
            </a:r>
            <a:r>
              <a:rPr lang="fr-FR" altLang="fr-FR" dirty="0"/>
              <a:t> ou d’un </a:t>
            </a:r>
            <a:r>
              <a:rPr lang="fr-FR" altLang="fr-FR" dirty="0">
                <a:solidFill>
                  <a:srgbClr val="FF0000"/>
                </a:solidFill>
              </a:rPr>
              <a:t>état</a:t>
            </a:r>
            <a:r>
              <a:rPr lang="fr-FR" altLang="fr-FR" dirty="0"/>
              <a:t> à un </a:t>
            </a:r>
            <a:r>
              <a:rPr lang="fr-FR" altLang="fr-FR" dirty="0" smtClean="0"/>
              <a:t>autre</a:t>
            </a:r>
            <a:r>
              <a:rPr lang="fr-FR" altLang="fr-FR" dirty="0"/>
              <a:t> </a:t>
            </a:r>
            <a:endParaRPr lang="fr-FR" altLang="fr-FR" dirty="0" smtClean="0"/>
          </a:p>
          <a:p>
            <a:pPr marL="0" indent="0" algn="ctr">
              <a:buNone/>
            </a:pPr>
            <a:r>
              <a:rPr lang="fr-FR" altLang="fr-FR" dirty="0" smtClean="0"/>
              <a:t>se conjuguent </a:t>
            </a:r>
          </a:p>
          <a:p>
            <a:pPr marL="0" indent="0" algn="ctr">
              <a:buNone/>
            </a:pPr>
            <a:r>
              <a:rPr lang="fr-FR" altLang="fr-FR" dirty="0" smtClean="0"/>
              <a:t>avec l’auxiliaire </a:t>
            </a:r>
            <a:r>
              <a:rPr lang="fr-FR" altLang="fr-FR" dirty="0" smtClean="0">
                <a:solidFill>
                  <a:srgbClr val="FF0000"/>
                </a:solidFill>
              </a:rPr>
              <a:t>ÊTRE </a:t>
            </a:r>
          </a:p>
          <a:p>
            <a:pPr marL="0" indent="0" algn="ctr">
              <a:buNone/>
            </a:pPr>
            <a:r>
              <a:rPr lang="fr-FR" altLang="fr-FR" dirty="0" smtClean="0"/>
              <a:t>au passé composé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0285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media.melty.fr/article-1356163-ajust_930/tintin-le-personnage-cree-par-he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54" y="5453094"/>
            <a:ext cx="501591" cy="66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0" y="6173964"/>
            <a:ext cx="2513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0000"/>
                </a:solidFill>
              </a:rPr>
              <a:t>né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smtClean="0"/>
              <a:t>en </a:t>
            </a:r>
            <a:r>
              <a:rPr lang="es-ES" dirty="0" err="1" smtClean="0"/>
              <a:t>Belgique</a:t>
            </a:r>
            <a:endParaRPr lang="fr-FR" dirty="0"/>
          </a:p>
        </p:txBody>
      </p:sp>
      <p:sp>
        <p:nvSpPr>
          <p:cNvPr id="12" name="11 CuadroTexto"/>
          <p:cNvSpPr txBox="1"/>
          <p:nvPr/>
        </p:nvSpPr>
        <p:spPr>
          <a:xfrm>
            <a:off x="-56258" y="4661782"/>
            <a:ext cx="2650964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0000"/>
                </a:solidFill>
              </a:rPr>
              <a:t>parti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smtClean="0"/>
              <a:t>en </a:t>
            </a:r>
            <a:r>
              <a:rPr lang="es-ES" dirty="0" err="1" smtClean="0"/>
              <a:t>voyage</a:t>
            </a:r>
            <a:endParaRPr lang="fr-FR" dirty="0"/>
          </a:p>
        </p:txBody>
      </p:sp>
      <p:pic>
        <p:nvPicPr>
          <p:cNvPr id="15" name="Picture 6" descr="http://1.bp.blogspot.com/-MzyGwalD4O0/Um4OIm6UgFI/AAAAAAAAAbc/nGMYGP45fN8/s1600/1.-+Dibujo+de+Tint%C3%ADn+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306" y="3940074"/>
            <a:ext cx="623181" cy="61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5 CuadroTexto"/>
          <p:cNvSpPr txBox="1"/>
          <p:nvPr/>
        </p:nvSpPr>
        <p:spPr>
          <a:xfrm>
            <a:off x="13293" y="3592471"/>
            <a:ext cx="2368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0000"/>
                </a:solidFill>
              </a:rPr>
              <a:t>allé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/>
              <a:t>au</a:t>
            </a:r>
            <a:r>
              <a:rPr lang="es-ES" dirty="0" smtClean="0"/>
              <a:t> </a:t>
            </a:r>
            <a:r>
              <a:rPr lang="es-ES" dirty="0" err="1" smtClean="0"/>
              <a:t>Tibet</a:t>
            </a:r>
            <a:endParaRPr lang="fr-FR" dirty="0"/>
          </a:p>
        </p:txBody>
      </p:sp>
      <p:pic>
        <p:nvPicPr>
          <p:cNvPr id="21" name="Picture 2" descr="http://media.melty.fr/article-1356163-ajust_930/tintin-le-personnage-cree-par-her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039" y="2284080"/>
            <a:ext cx="545687" cy="66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21 CuadroTexto"/>
          <p:cNvSpPr txBox="1"/>
          <p:nvPr/>
        </p:nvSpPr>
        <p:spPr>
          <a:xfrm>
            <a:off x="217820" y="1956133"/>
            <a:ext cx="2618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0000"/>
                </a:solidFill>
              </a:rPr>
              <a:t>arrivé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/>
              <a:t>au</a:t>
            </a:r>
            <a:r>
              <a:rPr lang="es-ES" dirty="0" smtClean="0"/>
              <a:t> </a:t>
            </a:r>
            <a:r>
              <a:rPr lang="es-ES" dirty="0" err="1" smtClean="0"/>
              <a:t>sommet</a:t>
            </a:r>
            <a:endParaRPr lang="fr-FR" dirty="0"/>
          </a:p>
        </p:txBody>
      </p:sp>
      <p:sp>
        <p:nvSpPr>
          <p:cNvPr id="19" name="18 CuadroTexto"/>
          <p:cNvSpPr txBox="1"/>
          <p:nvPr/>
        </p:nvSpPr>
        <p:spPr>
          <a:xfrm>
            <a:off x="109178" y="2796757"/>
            <a:ext cx="1941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4.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0000"/>
                </a:solidFill>
              </a:rPr>
              <a:t>monté</a:t>
            </a:r>
            <a:r>
              <a:rPr lang="es-ES" dirty="0" smtClean="0"/>
              <a:t> à la </a:t>
            </a:r>
            <a:r>
              <a:rPr lang="es-ES" dirty="0" err="1" smtClean="0"/>
              <a:t>montagne</a:t>
            </a:r>
            <a:endParaRPr lang="fr-FR" dirty="0"/>
          </a:p>
        </p:txBody>
      </p:sp>
      <p:pic>
        <p:nvPicPr>
          <p:cNvPr id="25" name="Picture 2" descr="http://media.melty.fr/article-1356163-ajust_930/tintin-le-personnage-cree-par-he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659" y="2964047"/>
            <a:ext cx="501591" cy="66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babelio.com/users/QUIZ_Les-pays-visites-par-Tintin_237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46" y="5031113"/>
            <a:ext cx="675831" cy="67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es.tintin.com/images/tintin/essentiel/tinti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761" y="1577827"/>
            <a:ext cx="592091" cy="82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29 CuadroTexto"/>
          <p:cNvSpPr txBox="1"/>
          <p:nvPr/>
        </p:nvSpPr>
        <p:spPr>
          <a:xfrm>
            <a:off x="5769393" y="113312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9.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0000"/>
                </a:solidFill>
              </a:rPr>
              <a:t>sorti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31" name="30 Grupo"/>
          <p:cNvGrpSpPr/>
          <p:nvPr/>
        </p:nvGrpSpPr>
        <p:grpSpPr>
          <a:xfrm>
            <a:off x="3338710" y="975220"/>
            <a:ext cx="1856977" cy="1461259"/>
            <a:chOff x="3663981" y="-120046"/>
            <a:chExt cx="1856977" cy="1250767"/>
          </a:xfrm>
        </p:grpSpPr>
        <p:sp>
          <p:nvSpPr>
            <p:cNvPr id="33" name="32 Rectángulo"/>
            <p:cNvSpPr/>
            <p:nvPr/>
          </p:nvSpPr>
          <p:spPr>
            <a:xfrm>
              <a:off x="3923928" y="164684"/>
              <a:ext cx="1296993" cy="966037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33 Triángulo isósceles"/>
            <p:cNvSpPr/>
            <p:nvPr/>
          </p:nvSpPr>
          <p:spPr>
            <a:xfrm>
              <a:off x="3663981" y="-120046"/>
              <a:ext cx="1856977" cy="30667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5" name="34 Flecha derecha"/>
          <p:cNvSpPr/>
          <p:nvPr/>
        </p:nvSpPr>
        <p:spPr>
          <a:xfrm rot="21158516">
            <a:off x="3292411" y="1832074"/>
            <a:ext cx="657747" cy="18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35 CuadroTexto"/>
          <p:cNvSpPr txBox="1"/>
          <p:nvPr/>
        </p:nvSpPr>
        <p:spPr>
          <a:xfrm>
            <a:off x="4648353" y="317044"/>
            <a:ext cx="3235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8</a:t>
            </a:r>
            <a:r>
              <a:rPr lang="es-ES" dirty="0"/>
              <a:t>. </a:t>
            </a:r>
            <a:r>
              <a:rPr lang="es-ES" dirty="0" err="1"/>
              <a:t>Il</a:t>
            </a:r>
            <a:r>
              <a:rPr lang="es-ES" dirty="0"/>
              <a:t> </a:t>
            </a:r>
            <a:r>
              <a:rPr lang="es-ES" dirty="0" err="1"/>
              <a:t>est</a:t>
            </a:r>
            <a:r>
              <a:rPr lang="es-ES" dirty="0"/>
              <a:t> </a:t>
            </a:r>
            <a:r>
              <a:rPr lang="es-ES" dirty="0" err="1">
                <a:solidFill>
                  <a:srgbClr val="FF0000"/>
                </a:solidFill>
              </a:rPr>
              <a:t>passé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/>
              <a:t>de </a:t>
            </a:r>
            <a:r>
              <a:rPr lang="es-ES" dirty="0" err="1"/>
              <a:t>l’autre</a:t>
            </a:r>
            <a:r>
              <a:rPr lang="es-ES" dirty="0"/>
              <a:t> </a:t>
            </a:r>
            <a:r>
              <a:rPr lang="es-ES" dirty="0" err="1" smtClean="0"/>
              <a:t>côté</a:t>
            </a:r>
            <a:endParaRPr lang="fr-FR" dirty="0"/>
          </a:p>
        </p:txBody>
      </p:sp>
      <p:sp>
        <p:nvSpPr>
          <p:cNvPr id="37" name="36 CuadroTexto"/>
          <p:cNvSpPr txBox="1"/>
          <p:nvPr/>
        </p:nvSpPr>
        <p:spPr>
          <a:xfrm>
            <a:off x="1022545" y="313034"/>
            <a:ext cx="2811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7. </a:t>
            </a:r>
            <a:r>
              <a:rPr lang="es-ES" dirty="0" err="1"/>
              <a:t>Il</a:t>
            </a:r>
            <a:r>
              <a:rPr lang="es-ES" dirty="0"/>
              <a:t> </a:t>
            </a:r>
            <a:r>
              <a:rPr lang="es-ES" dirty="0" err="1"/>
              <a:t>est</a:t>
            </a:r>
            <a:r>
              <a:rPr lang="es-ES" dirty="0"/>
              <a:t> </a:t>
            </a:r>
            <a:r>
              <a:rPr lang="es-ES" dirty="0">
                <a:solidFill>
                  <a:srgbClr val="FF0000"/>
                </a:solidFill>
              </a:rPr>
              <a:t>resté</a:t>
            </a:r>
            <a:r>
              <a:rPr lang="es-ES" dirty="0"/>
              <a:t> 1h à </a:t>
            </a:r>
            <a:r>
              <a:rPr lang="es-ES" dirty="0" err="1" smtClean="0"/>
              <a:t>l’intérieur</a:t>
            </a:r>
            <a:endParaRPr lang="fr-FR" dirty="0"/>
          </a:p>
        </p:txBody>
      </p:sp>
      <p:sp>
        <p:nvSpPr>
          <p:cNvPr id="38" name="37 Flecha derecha"/>
          <p:cNvSpPr/>
          <p:nvPr/>
        </p:nvSpPr>
        <p:spPr>
          <a:xfrm>
            <a:off x="3918279" y="688480"/>
            <a:ext cx="657747" cy="18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38 Flecha derecha"/>
          <p:cNvSpPr/>
          <p:nvPr/>
        </p:nvSpPr>
        <p:spPr>
          <a:xfrm rot="467986">
            <a:off x="4674240" y="1791400"/>
            <a:ext cx="657747" cy="18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1" name="Picture 2" descr="http://media.melty.fr/article-1356163-ajust_930/tintin-le-personnage-cree-par-he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056" y="2417675"/>
            <a:ext cx="501591" cy="66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41 CuadroTexto"/>
          <p:cNvSpPr txBox="1"/>
          <p:nvPr/>
        </p:nvSpPr>
        <p:spPr>
          <a:xfrm>
            <a:off x="6159849" y="2177175"/>
            <a:ext cx="213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10.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0000"/>
                </a:solidFill>
              </a:rPr>
              <a:t>descendu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3" name="42 Flecha derecha"/>
          <p:cNvSpPr/>
          <p:nvPr/>
        </p:nvSpPr>
        <p:spPr>
          <a:xfrm rot="3886559">
            <a:off x="5255706" y="2703163"/>
            <a:ext cx="657747" cy="18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43 CuadroTexto"/>
          <p:cNvSpPr txBox="1"/>
          <p:nvPr/>
        </p:nvSpPr>
        <p:spPr>
          <a:xfrm>
            <a:off x="1450635" y="132579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6.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0000"/>
                </a:solidFill>
              </a:rPr>
              <a:t>entré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45" name="Picture 2" descr="http://media.melty.fr/article-1356163-ajust_930/tintin-le-personnage-cree-par-he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320" y="1636295"/>
            <a:ext cx="501591" cy="66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46 CuadroTexto"/>
          <p:cNvSpPr txBox="1"/>
          <p:nvPr/>
        </p:nvSpPr>
        <p:spPr>
          <a:xfrm>
            <a:off x="7177887" y="277154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11.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0000"/>
                </a:solidFill>
              </a:rPr>
              <a:t>tombé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48" name="Picture 8" descr="http://www.desordre.net/bloc/images/tintin_zip.gif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" t="30079" r="3847" b="4546"/>
          <a:stretch/>
        </p:blipFill>
        <p:spPr bwMode="auto">
          <a:xfrm>
            <a:off x="6211715" y="2916087"/>
            <a:ext cx="1016496" cy="91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4.bp.blogspot.com/-Yr88ODnJ_ao/TwYKw9JKwjI/AAAAAAAAAoQ/reYDBpgQMhk/s1600/Tintin+00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" t="21865" b="903"/>
          <a:stretch/>
        </p:blipFill>
        <p:spPr bwMode="auto">
          <a:xfrm>
            <a:off x="6617181" y="4059227"/>
            <a:ext cx="740288" cy="63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50 CuadroTexto"/>
          <p:cNvSpPr txBox="1"/>
          <p:nvPr/>
        </p:nvSpPr>
        <p:spPr>
          <a:xfrm>
            <a:off x="7310267" y="3556276"/>
            <a:ext cx="1405692" cy="66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 </a:t>
            </a:r>
            <a:r>
              <a:rPr lang="es-ES" dirty="0" err="1" smtClean="0">
                <a:solidFill>
                  <a:srgbClr val="FF0000"/>
                </a:solidFill>
              </a:rPr>
              <a:t>Il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s’est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>
                <a:solidFill>
                  <a:srgbClr val="FF0000"/>
                </a:solidFill>
              </a:rPr>
              <a:t>fait</a:t>
            </a:r>
            <a:r>
              <a:rPr lang="es-ES" dirty="0" smtClean="0">
                <a:solidFill>
                  <a:srgbClr val="FF0000"/>
                </a:solidFill>
              </a:rPr>
              <a:t> mal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54" name="Picture 2" descr="http://media.melty.fr/article-1356163-ajust_930/tintin-le-personnage-cree-par-he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676" y="5365768"/>
            <a:ext cx="501591" cy="66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54 CuadroTexto"/>
          <p:cNvSpPr txBox="1"/>
          <p:nvPr/>
        </p:nvSpPr>
        <p:spPr>
          <a:xfrm>
            <a:off x="6862101" y="4788080"/>
            <a:ext cx="230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12.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n’est</a:t>
            </a:r>
            <a:r>
              <a:rPr lang="es-ES" dirty="0" smtClean="0"/>
              <a:t> </a:t>
            </a:r>
            <a:r>
              <a:rPr lang="es-ES" dirty="0" err="1" smtClean="0"/>
              <a:t>pas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0000"/>
                </a:solidFill>
              </a:rPr>
              <a:t>mort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6" name="55 CuadroTexto"/>
          <p:cNvSpPr txBox="1"/>
          <p:nvPr/>
        </p:nvSpPr>
        <p:spPr>
          <a:xfrm>
            <a:off x="6655110" y="6121315"/>
            <a:ext cx="2588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13.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0000"/>
                </a:solidFill>
              </a:rPr>
              <a:t>devenu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err="1" smtClean="0"/>
              <a:t>célèbre</a:t>
            </a:r>
            <a:endParaRPr lang="fr-FR" dirty="0"/>
          </a:p>
        </p:txBody>
      </p:sp>
      <p:sp>
        <p:nvSpPr>
          <p:cNvPr id="59" name="58 CuadroTexto"/>
          <p:cNvSpPr txBox="1"/>
          <p:nvPr/>
        </p:nvSpPr>
        <p:spPr>
          <a:xfrm>
            <a:off x="2774320" y="4643934"/>
            <a:ext cx="3030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14.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0000"/>
                </a:solidFill>
              </a:rPr>
              <a:t>retourné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dirty="0" smtClean="0"/>
              <a:t>en </a:t>
            </a:r>
            <a:r>
              <a:rPr lang="es-ES" dirty="0" err="1" smtClean="0"/>
              <a:t>voyage</a:t>
            </a:r>
            <a:endParaRPr lang="fr-FR" dirty="0"/>
          </a:p>
        </p:txBody>
      </p:sp>
      <p:pic>
        <p:nvPicPr>
          <p:cNvPr id="2058" name="Picture 10" descr="http://static.tumblr.com/zr9pgug/iuElluxvr/screen_shot_2011-05-26_at_10.13.53_am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375" y="1498704"/>
            <a:ext cx="810565" cy="84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AutoShape 12" descr="data:image/jpeg;base64,/9j/4AAQSkZJRgABAQAAAQABAAD/2wCEAAkGBxQTEhUUExQVFhUXGRgaGBcXGRgcHBwdFxgYHxoWFhsYHyggHRwlHRwbIjMhJSksLi4uGB8zODMsNygtLisBCgoKDg0OGxAQGzAkICQ0Ly0sNy80LDQuMjcsLSwsLC4sLCwvLCw0LC4sLDAtNSwsLCwsLCwvNC8sLCwsLCw0LP/AABEIANMA7wMBIgACEQEDEQH/xAAcAAEAAgMBAQEAAAAAAAAAAAAABAUDBgcBAgj/xABCEAACAQIEAwUECQIEBAcAAAABAhEAAwQSITEFIkEGE1FhcTJSgaEHFCMzQmKCkbFywZLR4fBDY6LxJFODk7LC0v/EABoBAAIDAQEAAAAAAAAAAAAAAAADAQIEBQb/xAAzEQACAQIEBAMHBAIDAAAAAAAAAQIDEQQSITEFQVHwYYHREyIycZGhwVKx4fEzQgYUFf/aAAwDAQACEQMRAD8A7jSlKAFKUoAUpSgBSlKAFKUoAUpSgBSlKAFKUoAUpSgBSlKAFKUoAVF4nxC3YttdusFRdyfkAOpJ0AG9SLjhQSSAAJJOgAG5J8K5H227UfWrgW0zdwuw6XD0uEbx4A+vhFZyyo2YHByxVVQjtzfQr7/azGPdF83CrAytoO3dgAki0wEB/dLESd9NI7RgsUt22txDKOAynyNfn8MDpppv/rXR/oo4sWS7hXJJtkPbnbu33UGd1cNp0DpHkunNt6nY41w+nSpRqUlZLR/hs3+lKU482KUpQApSlAClKUAKUpQApSlAClKUAKUoTQApWPv1iQQfTX9q+TiB4E1DkkTZmalRbuJb8Kg+rEfwDXjYltIUfm5jp/Ty6/Kozx6hlZLpWIXxX2rg9alSTCzPqlKVJApStN+kHtN3CjD2j9rcU5mVoNtPe01DNqB6MZ0AMSaSuxtGjOtNQgrtlJ9IvacXS2EtTlVovN0YrlIRCDqAZzSNwB41qfBuFPirws2zBIl33yJMFo8eg8/Q1Fw2GZmS1aSWMKijQfE9FA3PQCt14/2PxNvACzgbn2xdXvsCUe7lGi22HsgGIBOw8zWW+d3Z6bEVYcNw/sKXxvd/n07u7ednbVnDWnsWwvdMEYjcpc0JY7sc+UyfOtd7L8Z+qYm3dP3ZOS75IxHP6KYY+QO+lS+xfbZ8UW4dxEc1wNbW4RDEwQbd1Y0feG8REVQnDlC9q5q9tmtv5lfxQNgRB9GqZXptNiOF1FiaFTDSe+q7+dmfoOla92E4v9YwiEsWe2e7uE75kA1PmVKt+qthrUedlFxk4y3QpSlBUUpSgBSlKAFKUoAUpSgBXjNFYLl7XliOv9oNR7twKCzGAASSfADUn4UuVRLYuo33M73ydtPOsXz9a+bVxWUMrBlIkMCCCPEEb190hyk9y6ikeUr6ryq2LCkUmlSrMBXkV9UqNwAYjY1lS/41hqPxDFizae60lUVmIG8KJgVeMnEq0mRO1fahMJb0h7zz3dv0/G/gg016yAN641euNLO5ZnY5mYyWZif5mAAPIDpUziePe/ca7dY5n1gbKBOVF8hO/U69a+MFiCl23dWM1tsy5hI/UJEjXx3pVStma6HruH4B4Si52vUa/pep0bsP2bOGQ3bv39wCR/5a7i2I69WPU+QFc/8ApS7UYo4psHmOHsAqAwzA3FYLNxmXXICSIXwMzW2Yf6QWiXsofRmT5FWH/VXvEe0GCx1vusVh7mXcE5JB95GDZgfSr06kIu7PO4rC4uTc6kXd76eh8fR/2Bw2HyYoXhirhEpcEd2sjU2wCSTrEkk+lQ/pH4ZkxNu8o5b6lH/rtiVPqyFh/wCmKl/R9hMDgFuhMUWa60k3QbYCr7IgwkgbtufIQK2DtRhVxmEdLLo7iLloqwPOmqiQdjt8amo8zetymDqvD1YzatY1n6L8TkxbpH3tsSYG9okrPXZ2H7V1Ovz7hsUYS9bOVwVuIfAjUAnqOhGxBI613jhmOS/at3k9m4oYTvqNj50yhK8bdDXxvD5K/tY7S18+fqSqUpTziilKUAKUpQApSlAHjGNahDErdUMpDIwBB3B6g1XcQvXLd1nJa5h2iQo5rRCgZly6uhiT1U6iQdKdL7YZs6ENYuEEHNNt80QyudLV09QeRzsVZjSpyvoiyVtWbTXtR8HjFuAlTqphlOjKfdcbg18Yvh6uQ0sjjZ0MH0I9lh5MCKRYdfoY73CxmL22a05MkpEMR76HlbQROh86y2Ll0QtxQ357eg9WRjK/AtXzaN5SAwW4vvqcjfqQyD6hvhVb2x4y2Gsju4N24cqEiQsCWcjrA2HiRQ2Qld2R89qe0LYPuz3YuK5gAEhpGrDw9iSJ6iOoqV2d47bxdsugKkGGRtCpgGD4jXfrWg/Vxct9/fe47MDqWmJMAKNtdNNpq77IXRh7othSLeI1lhBW4F5VY/mVTp0K+dZoYiE5ZUaZ4eUIZmbzQUpFaDOe15QUIoA8rwia+wK8osBrWM7D4K5qLRtnX7p2XfyBy/KqXEfRude7xjgHpctI/wACUKEit/ryotfc0U8XXp/DNrzOV4nsNjknL3F4fldrZ9YdWHzqkxGDxFrOXsXQqlgWQZ1lNG9g9I6jpXcANaouF3F+pK5AK3jmI6EYi9tp5PFCpRa2NkOM4mD953Ry7ifDr+FE37T2hoSzDlEmBLrKgz0Jn96j2sQCTlKkEQSCp0Pr4+dfoOomI4ZZdsz2bTNtmZFJ06SRNXlhE9mOj/yCT0q00+/G5wdz8vX966Z9FnES9m5YYH7FgVPit0sQNTIIYNpAABXzq0xfYfAvP2CqSZJtlkMzO6kftVlwXglnCqVsrGYyxJLMT0ljqQOg6ValRlB3uK4hxWliqGTI076FjSlK0nCFKUoAVXcT4qLNzD2ypJxF02wZ0WLVy4SfghHxqxqFxe0TblQS1srcULGZihkouYgS6ykkgDNQBNrBiW6fvX13wygnlmNDEyR7PrUYClVZWVkWgrnorAMKkk5RzCGHQ+q7H1iqHinbXC2WKhjddZBFsAgEbgsSFnymtaxn0gYhjFq1atqdi5a43XUiVUfOsrkluzoUcDXrK8INr6L6uxtnFOGJbBuq4tjQQ0ld4C2ysOhk6BSRr7Jqx4TiA9tSLi3DGpV1fc6SVA/gVx9+N32a694o+Z8yzbVgBA0OZ1yxGkGoC8WIvC5ayLDW3m0rLJUnlYIx0YlAecA9RTVllHcVPCYinO0oW8Xovq9Dvdc/7d5bmNsWXKkFA2Ukzys8gAbMxyRqCQjbxFUnEe1OJuFc91lY7W7GZdR0UAlm+PyFfIS8cPduMxS9bvplJD3b1w3LKjuhBgAKWaOYAidIplfCTjB66mOhjKcqm2iL+48SiQHCysg5R4TFZOBYoXcRbRcrFHBckmBCOeQroWBX2T0mtfw2NU2+e9dtuDOq3WGUTmQhRIIKtqTMAGtj7McNZ3a/ZvsrISmW9aVjzZSXbKVYZhEGZAGvUDk0sHKNS8uXz9DrVsXCVO0eZvFKq1x15PvrMj37BLj1KEBx6DNUzBY63eXNauK4Bg5TMHqrDcMPA610LHPuSK9r5r6qCRQik0qwHhpXsV5UWAgcdxPd4a/c6rauEeoUx865T2bQ/WcLZzHL3i6dPswW29VFdM7X4VruFayrZWuslvNExmcSY66TWudmezF6xjEe8bRAW4VyTJMIMxBGnteJqrTuvM3YarShRqqXxNJL7+p0LDXZ0I2A1/3/AL1rPUIMRqKmK07VrpyujlyVme0pSrlRSlKAMWJxKWwC7BQWVRPVmICqPMkgVlqPicMHa2xUHIxYExoSrLKyDrBI0I0J9KkUAKVX8ausqowzwLiZ+7BZss66LqRMTHSaon4yuIu95hMYCbYhsKQOcI6szqMpuQUYiVDTyRBBDSlfUhvkWOOutYbRQcOdWK5i6MWYliOtvUaASup1G2g9t+0hu3e5tvFlSFJU/esRJGYfgG0fiM+FdEcC8hBDKHGollYeYIggg9RXEr1mXcs3tMdTHNqTzjafMRvWCvPdna4Rh1Uq3avbU+ysGABERtpp0jpUrhvCruJJFooqqYa6wzKGgHKBIzMBB8BPXaoTDIjAHYEiTPTbXWNK2vht8WkAkW0CtZV23zoqsBctkAsZdiIMkNtpNcus6ig3TWvfL+zu8RxsqEYwjo2ZcJ2WsmxIRTd3D3DmYXF+EQGXYAAiq3tNjheW1btqwClbl0ohbu+XRAq/ikjSD5+FerxprTJZLuwuhHa4+htZyy3RaOUFwAM2uo5ySYipvDeGlzdzA2gt1lW2jxoMsOzDmJIYH/vVcNRlSxGfEO+X3o/br3p4q/mK0pV4uMNW9HftlNwe4i3SqFSjIzLcUhnMFcy3DEqQdI2gjaKlzbVu8OXvHHeBGOoVQQLzKRzKQo0EELzaxU7iKYTB/avbU3GlQdXuXPJc0nKJ1OwFauMbeuXGuulvMxMMSxCjmUAIInlyrzHptrFdmeKVVdF1fP5CcPwyrGd4xzPw2Xzb0MmKsSS1ssiyxRxGoK/ar4NC7xAYWmjevviNw2LiLYuOt51GRQ4gnOolyYIGTNAn5A1CxWMd3CMzO66hcwRQIIkBR/APzrFcbKOd7S9IyyY6e0RI+FVdeCVkr+PepuhwWvJ5pzS6pa/fRHU+yfapLtkjEXrKXrbFHm4gkjrvBPSRoYkbxUW/dGG4it5CDYxS8+UyCwIBeRpIlD6G4elc3N0qBkzP5d3lB9DAA+Mis14W4hiq7/iyETpOhB2MfGlKuk9tH34Gh8Gk46TV119bs7tStI7IdtbdwixfuJn0CPmHN0CtGmfzgA+ulbuKYnfU5dSEqcnGW6AFeivKVJQ9mvKE0oYFJ2kxi23whdsq98STBOi2bmpjpJGte4DiVu/iibTq6WrIBI6NeuTHrltVrn0l3vtcNb8FvP8AO0o/+1TPo1tRZvP712B6Iij+c1Vz+9l8DVLCpYdV77u1vr6G41nw79Kj192TrTKcrSMcldEulKVrEilKUAY3LZlgLlg5iSQQdMuURBnWdREDedGHvq6h0ZWVhKspBBB6gjQivExAYEoQ8EqcpBggwwJ8RrI8qwcI4euHtLaSMqSFAEALJIUDwAIHwoAy4zGJaXPcYKugk+J2AA1NaXxbtZhbrBbtm9yyUuKQHE5Zy5GDidJHWBPSqbtrlvYt2fN9mO7SDBUCCxWDGrbnqFUHatWtW3dnV31U6xI32YL5wdfEflMykykpJG3XrarcNxHOW6+aziBOZXgTYultZBGit7QbLEjXUb9hrbd1d0cSdNFca86ePpuOtXXAsTbw1wBoNm6Qt5G1BzQBcy+KmDI6E+AqFxDHMUvWLgzoGuKjRLJlYgbassCJHMPOslenF2jJ26HV4Xia1KUqlKOZc1zt1RBxIhH1/Cf4Nb7hLi3MW4RQ7pZS6qlwoNwZsgYwSCARzAGA+vStKvYZbnPYK2mVMzWyRlbngSSViBpmA6QZiKtuA9ofq95RettIS6vJqbhzrET7cZSJBmAvKOuX/qOFVVG9En97D8bjoYyKcFqt16dS57UPaxgYW3BOHguqIS6d5mJvD30kA8o1ytvNao+OuLmtoXS5IL3A0gcoAyqRBbKFEnTLlO5MXj8cwOHS99RsBLt+Q7AAEMykgRMk6zA0EySK1qyhA1Yk7kk7moxSWnfd+mz06FuE4T203KWy+/h3+T1LepJJZj7TMZY+pOp9K9uEQdvjHzr1bgIkEEeIqK1vO5LQQuiqdQTpmYjxEwPQ1lWr1PU/Ckoo+GuB9FTOPFtF9ZMk+oFY2tBSMzwSPYtCCR12lj6yPhVik9fhWO6gadJnQ/Cf71ZSRWVNvW+vffMgratucsMrDYsQxP8AUCTp5GvpraqIuKifnUAKfIkiV9P2NeXsEVELJEbbDznQkyeixWNcSySNCJ1B216ak83lm+FN+LZmd+49VbvvVGO+j2zJhxOgImY8Jkz8a3jsz21ZUW2SCPeulvswPGBLJPWeWZMjbUradbW34rbggGeq+7+0H51gOFVtUGS4NSpEEE9RB+eo8KtGfl3zXf4M2KwirKz8uvk/x/Z163hjcAfEAM7AEpM20kexbGxA946nfTYfFzhYBzWGNi4NinsHbS5b9lhp67wRWgdmO1rYdjbuyyeA3WY1UdPNOvSDoelYXEJcUOjBlbYj+PIjqOlKnKpGWa5wp0PZtwkibwnGm7bDMuRwSrqDIV10MHqp3B6giptVHBryG7iFVlLA2yygiQSsSRuJAH7VbVtUrpMx7aGu43glnF4m736ZhbSyiEFlILG47wykETKfsKl9lsMtvDgWxCF7pUeRuNHrpGtarxTtVcwuIxhUBgGkBhMZLSzEFT02M/Ct24Ph+7w9m2d1toD6hRPzmpuncbOnVhGOfZ6ol0Br2vKjmKJqmvax2Gkbz0rJW1O6M4pSlSBgwQGRYQpIzFDEqW5mBgkTJMwaq+F48W2vWbt1AbdxAmZzmyX/ALoOX3ZrmdQB4AVY8PIAZRcFwq7BoIJUscwRtTBCsND0iqztXiERBJKMxXLcNu41tWtsGQ4hk0W3mgSxHtGOtSiGc07cYh1uvmYBu9uklJXRBKiTrtE+c9Kp3xBK94CMyk23I21iCY6Zih9GNbJ2jw1u/i3tZ1zTmJQ5gLjWdoP4cyvKn3ela93NkHu0u5+9tk3BK8rrA/CIG/8A0VRKSnrsMqSpOikl7yf2ZBdpOmx2B8T7M/qkHyUV5w9jdJFs/aKchYkENmkotxDGVtxmzGZGnSvLTlgM0Bm0aPFoWf8AFnNYMJgrT3Ll5rtyy7BPYa3B82RoLiVOgM6fGpcVJWZSnVnTlmg7Ms0tZhtlcE5gI5WEBhU0cQLcl4I66DNcOVYzBjmaDBMRJiOuaoOMl1+sIGD21AvNsrqSVt3gratqCDsdDrIFZUxGuRuVvDof6fH03Fc+Up4eVt0ejp0cPxKnntlmtHbr4938TPxHh1+1da5kV7LCT3OZip9DLMvmPLQVFv3w1pnQhtDEQfX4jw8ql4a+9qO6crH4TJSPDL/lBrNexGGvaYi2cO53uoeU+bMBpoPxrHrUZaVZ3i7PoXVbFYCGSrHND9S3Xz/n6lTg1hhK5SyyVG2hAnTTX+9fK62Y15rkH9V3X5VaXOz920c9uL9uNCGh4PgPYPqCNtq1zFY29YW2gw11yWcshRww5yVIgEeFVlQnfbvU0UuI4dwvn5P5rbl6E1MS2pHgTHm9zKgHkAPnUi3iQZJOgzfsuhM9NQY9DVfh+JWWYBs1i4MvJdGQ8pJA5tNdakjCkDaZ7saeHeEt/NLnFLdWNlKrmV4SzL6lirA7f7+FY7uHDGeo2NQQ5GYjwun4m4QJ9AI+FSO/ynKJJzKuvTlkkn0FKyNbD/aRloyPcw5XUSBO4MExsTAn9Kj418i8GMOJiQGGhkdFykk9ZgkjrUy1iwwk6SM2uuhJyzHiNY86+b6wQiQrMDLR7KjcjpvAA+PSr5r/ABIXlS1i9CLiSAVW4O8zaIQJuemVRr6j/WrLgnEruCuexeyuPu3QKrkRoCx0aBof5G3wuFQCI6gydyV2JO8+dRsZiQGAh7jLqFLs0SDBAYnXfUDQGrwlGScbO/2MONozbWfLk8W8y+XXvkdNsOmKCXbTvbZSQcuUOAwGa08gwDynTwUg1nbBG2Q+GW2jiZUghbgIP2blSIMxDmYI2MmufcL4k1o5yzWgeVypB5A3tcw3WcwkbZhGtb5huIOrG25S46AEm1o0HZmtk7eakjyFKvONrPY4uIw6pTyvnqn/AAaMmBvXrhzWzF66rtDK0JiL2meDI5TEEdD4V2I1pdjBu4UW7yRa0TPZJuZTrF5syN46ALMA61dcF70pIbmUlHtuS6yvW255wCCDzZt/jWxODvlfixNevUqKOdaJWRc0JrBicdaQw9y2h/M6qfma+7F5XGZGVx4qQw/cGpsxF0TcONP3rLWLDNI+JFZa2x2Qh7ilKVYgrrv2V7OS5S7lVpbkRlnKwUjTPOUmYlU01JqVjcGl1ClxQ6HQqdiPAjrWW4gYEMAQRBB1BB3BHhWs8esYl8Th7Vt0NmLt10Y3EZu7yKEa4pblm7mjKPuwJIqUBR9sOCslovktJkuZUawjLFq4AqZyDrcV1BLaABtNzXPsAhDrJHLIg+0NDmHoTB/au64ThSrhlw9wm8uTKxua553zTNcq45w/6ncKXYXTkuMRNxRsc0CWGkr0J2giauKlJPoWVZ06coWvmSXysanfbV46An/CrN/Jmuh/RbaGbEgqIBTcdc17b4GudXmHMTy5tCD4GRGnWCDHnXXfo84K+Gwxa7pdvubrD3QQAlv4ASfNjVarWUpSXvHx2h7DWL4z2gLd4EsrRKkkk5XX3ZJOkQSSK0HHYVkZrOITK66lTqCOj2z+JfMbHTQ12hmABJIAAkk7ADcnyqFxPhlnE28t1AykaHUMJG6MOZT5isM4Z99zsYPHSw/u2vF8jjILIOWbidNZYDy94fP1qTavKwlTP9vIjcVY9pOyd7CTctlrlkfijMVH/OQDYe+seY0rWu/DEZhq2quh1O8ZTs48t9tKzypPmegoYunON4vTvvXydi0sI1szZdrXkvs6+KHl38qseH9pnKHv7eYSylrcmcrFZKTPToTvVLbxTASRnX3kGv6l3n0/YV9cNuBlOUyM9yD+tj/erwrVKa6mfEcOw2JktLPXby8n3qXt/CYXFwyLZuMog95bLMB4FSyssf3rWsV2Ov2Qxwt26TmlVhBagnUDMxZY1FT7lhWIJAkbHqPQ71mw+JvW/Yukj3bnOP30Yf4q0RxlOWk1+Tlz4LiqLzUZX+z9Pua2OKX0bJdsC8SPaw32mngwA0I67VJwvE7F4jJcCvmkq2jTlKRB66/KtqTjxykXLLakH7NgR8JKkemtUnaPFYMWbk4N3LAwVtrIJ/EWBnfWal0qM/hdu+hMMfjqH+Wm5JdV+f7Ph8McoA1P2Y0/KRNSAvOT+UfyaruypJwlmd4O/wDUasR7Z9B/JrDO92ny/hHoqTi4Rmv9rP7N/ky1pXbjiri4tlGKgCWgkTOwMdK3WufdurEYgN7yDfyMaUzBJOpqY+MSnHDPL1VyB2d4m1q8sscjEK6kkiDpMV33gd0vhsOXtd6EQoXBGdWtkrIBjQqBsZ8q/Nubr8a/SXYm+FwOczANxj8Tm0/etGNja0kebozcqdnyennv+xIu8dw9rMTcuCB90wMsTsEDic3lPy1rUsTxLE3bjuXNhGIPdWjrpIBuMdGbXoI2HSaycf4ot64z3CO7BKW1baFMM3mWYHXwAqq+tW/+HBgagHKoGurzt+3Sm0KEacc8tzJOc60/Z01f5cz36h1Dt1Oq2zJ8TKf3rBeu3bQzIEVuty2GQgfmCmR6yR6UwnEbjgtkUjoAYZh4orGWHoKnYTFq45entA6GfMf3rZmTM8oShujeOxfa9oSzinDkkBLo65iAqtG5kiG89dpO/VwHFBrZBSMjkKVOwJ0legkaRtMeddY7AcSe7hst18922YYxuDOU+emmuvLPUUNExlfQ2alKVUYK1+/ZycTtXDP2uGuWvZMA2riOAW2lg7QPyHzjYKg8WwRuquRijo6upGk5TJRjBhWEqY1hjQBOrBi8HburluIrr4MAekSJ61ktXMwmCNSIIjY/x51VcO7RWr+Ju2LWZ+6HPcHsBpju597/ACPgaLAYrHZ/DWXzW8PaRgZBCiR5g7ipr3VBAJALaKCQCTBML4mAT8DUu+vWq/H4JLyFHEjoRoyno6MNVYbgis01Z6jY7aEfjLwtsHRXvWlPoWkL6EgL8asKo79t3tnDXmi4QO5v6QzIcyPAgC6pUMV6wSNJAl8K4qLs23hL6feWidR+dJ9q2dww06bgiq20JT1LGtT7Rdh7N+WtEWbh6ATbY/nt/wB1g1sPDuIpeDm2SQjZCSpAJygypPtKQwII0rNesK4hhPgdiJ8CNQfSq25DIVJQeaD1OM8V4U2HbJfQ2mMRcUnI3hlubE/lOvSKjYmyoGuaerrvpsWjf9orqfGr72LeW4FvWiQM1xS2nu3gojyDgeEqTqddxHALF8zhrgsXWki05zWnjQm0R4RrkOmuZQaVKg94nZocXi/dqq3ivyvQ05LrgAiLq+IIDf8A5Pwj0rLZxSsYBhhup0YfA9POsnE+FvYfLeR7LTo6z3bE+68ZGPkdfKo94rorjvH3AVdd9/yjzJArM4a2tr35fsdiNeOXOpLL89PVedyXSq61Yuk/ZvbXXVGfvP8A4nlPoxFZsReuWyM6oZ919Tr0VgP5pjwdVK9jNHjOEcsrl+9vqerixocpCHZtI30MbwTWb8Z/pH8moOHxIgoQxUaeycyg7B13094CCIrNgrhMZpByDcQd21I6f60ucLXNdOqpWs737+hMrWu3XD89lbg/4Z1/pbf9jHzrZK+btsMpVhIIgjyNVpVPZzUi2KoKvSlTfPtHHWGh/wB6/wDau/8AZm2WwFswSFFxm8PudCfiR864ZxvAGxee2dh7J8VOx/31BrpPBGOUi4bt2zlUdwt0W1zd2k5jBzKeokbdZiuniLSSdzx1KlUSnFLVNX8rnnALHeILjiZAVQdYUAdPGf4pwvAZg2IAGVfwGSLjNmyoBsPaUR5SI1r5TOVVA0ZDky5SrSpGndg94TpPTTprNTcBw82nsi8tsKXPd28zBg2U5bpzOw0HLA2J8YFamr2aOdGWVST3fbJC8NUXjb75yzBiWZQEDrkZQBADaMxy9Fy+E1T46bN8XJgHR1JJ1zEPE7gbz4MlbRbQnFXFZSoBW6p945FQR5Dmn4edUnaNlPeNAbKzRtOZu6WJ8T3Tn0jxFDKU7t/OxMxFrMpTxB+B6H1B1qd9EuMb68yz7dti06nQqYBPmf8ApFQRvv4V9fRHcniI87Vwj91qwQVmdwpSlVHClKUAKpuz8I+IsBVXu7mZQogZLwDq0QAObOsCfYnrVzUfGYQPBDMjicrrGYTuOYEEGBoQRoOoBoAzkTULE2ZDLJWQRK6ET1UnqKXcReXQWs+g5gyqCY1gEkgT5mqjsriLz27q4k/+Jt3bneLMgK5zWhbMLKd2VAaNSrdZqk43RaMrM+reJ1XD4kDMfYcgZbpXUFSPZugDNl0OhKyBp8dq8FbfDXWdAzW7dwo0cywpko24MeFWmJw6XFKuoZT0YeGx8iP3qtvLetI6/eWyDlZgXZJ/DdUGbifmHNG4MSULe5dljhMOltAttQE6Aba9fOoGN4g64m1aXLlOXMCNSH7z2TOmXJJ0Mg9KpeDcRxKnuLaWLmUAqr3XRgnRkbIwv2+gdYgABhmBrNxfAYhR9c7y0L9lLgCZWNoIRJG+YvoDn23GWCZLWeoXutDaGEggiQdCD59DVFieziAs1kIM0ZrTgtaeIgxujiNHXbwNYbmOu4Q4ZLrLctucr3TmzF7j8oUltAMw0MkrMEZdcnH8dcW5lUwqgNpuWFvEuFnwm0mnrUJNMltNEHtJxP6vY7pQHu3wYt3G7y3bAgOxJALKCdAd2jYTGhYbhVpBGUN4ltZP8AeQ0HSrPiLg37kDS3ltL6W0WfiXLmqbHuz5lDQq6ch5mPuz0iQPXetKcaUMzEwpVcTU9nDlr4absmPgrZEG2n+Ef5VgvcPEhkjMI0YEqY6Hqp8x89q8u9n2tqbiYh2KwCACylzHJb2YwSAW3JDQBFeYe9cVu7ujK2kEx+IGJ8zBjb2SNxrfPfdCZUnH4ZXsQeJ4kXCVW2wvgRPskbGFP4l+X9sQN1SWYuhUAEsue3rJBJWGQb6sdIiatcbbb20jOoO4nMsaqf5HmPWtfxOOuzmW61tveBA0n2SCIIIncdKpUpRnuasHjamH+HbpqXVu88A5VYRIKNv6A/516cXETbua+AB/g1Ca6URnustnK4U3FWFLNOl+0NjmBGdD0mIqV37MIACtGbSGzL0ay3ssD46xp41zKuGcOWh6vB8Tp4hWTal00+21ym7R8K+thCisrqd3GUFTuD1nw0q4k212BJOp2EmOUAAk6aAQdqg3G6zsdGkEzt7ZBE+SKamfXCEMxmAB1ldJgtB5tBuYHpUSzNKO6Q6CgpyqbSfP5eAsY9gxJJzZSJXKHQeUzp5OYMbDp9PZ7+CWGYQylcxQ5DprmzEgnXmlZGWNzH7oDlb7PrHta7RbkQd/AtqKvuH9lsXeCtatMgVg03iUZ4nlQNLCQSJYDQ/EPoTcZJLZ992ORxPDUpQdS6U19X4W3IHe3UlVFxM3tNa7ty0bAs2RgNTrJOtLNgtGZVS2hlLa7T7zamTtqSTPXpVpjuHYm1AfCYjWY7u2bo5Y1Pc5o3EZonXeDGPB8Mxl4xZwl6fevq1hB6m4Mx/SprfGFuff7nnXNtWUUn35fQreLXcts6wW5R467x5xPyrov0X9lThbTXrqlb94CUMfZoJyp4yZk/ARpJdkewnc3BiMXcF68ByqBFu2fFZ1J2g9PXWt4qWyYxtuKUpUFxSlKAFKUoAVGxmBS5lLZgVMqysykTuJUiQfDbQeFSaUAUVzgTo7XbWIuG4RDC8A6MoZ2Vcq5SsZyAVMwBObrKw2ePtAgM6ZCxEfqA1qzrFdtTtSqkL6ovCVirxHDLT+0gMEkHUFSZlkI1UmTqIqE125YBW8Desbd6BLqp6X0A5gNs6jbcaE1ckV5SL9RljXMdZvW8PcaxiUawLbMuZDcdVCkju7iuAwH4SwJEDeKy4ZbNu/ZsKCx7nqyGFQHK7gnNzZnEga81ffEeHXVbPYy5CDnswAGzHmIk5SSCZHLrrmGoMbhXD1fUMlxrE/V++tsL9gsDKXdQSsQAYErGre0bX0KW1NJvLFy8DuL14H/wB1z/EVS8Mjv7eYx9o+bT/niT58on4VtPanD93jboiBdC3V85UI/wAQyyf6hWsXbIF7XQtzIfMDnX4gT8TTa2tNS6ajeG/550v1ppeZb3sJfGHBF37KS7qigPkLFjldpBbXWRrBAjeq/jnCu6QOh9hgpgBc9t1zSwEDOGA1AEwD0q7wSXmtstllcdU171UOjtaU6PE+zOhOkjKtVVnurK3y91WtqG7tWuFrglYg2yMwcDTUEgaaa1eMlON0ZJwqUZ2ktUzzCXs6K2s7GB1Bg/MfOtd4hayXGGkAmJ8NGjXpBj4VdcBB7kE+J+Wk/uDVTxsg3m8gs/t/v9qdHlcS9JuK71LCz2Av4vDi4cxWTl7u4JOVmHNbaFJ88wNUy8CxOC5bkvYGY5HDWnTxewbsLm/pJDV3HsPZK4DDA7tbD+H3hLx+zVdsoIggEeB1H7VjddptNGxQ2aZwZbZzhbv3oVSBa5i6v7JUJLbDUL18RW2cJ7FX7oOZVwyHU5gGuNMzyAwP1HrtXQ8Jw2zaJa1atoze0UUAn1IqUJJgCszim9Dp/wDo1sijonzfNlFwDspYwsMue5cAgXLpzN+kAAL8BWz2LZGp3r21ajzNZK106WXVnNqVHN3buKUpThQpSlAClKUAKUpQApSlAClKUAKUpQB8XLYNYHtEedSqVSUFIspNEGsF/CI5lhzAQGGjAeAYa1ZNaBqObLUh0pLYZnTNc7U8AOIsrkY9/a1tu3XxR8oHKw0nxg7iudNbFxSrqVIJDK2jIynbyIOoPUQdjXZAfUeoI28jWv8AabsuuJ57bd1fEc8SGjZbq/iHnoR41elVy+7LYVVpZvejuc2Q3rcAc+VgVbSRHVhpzAaSN/CmLv4rEGHYpbgA8xLMPAySY8ttOu1W2N4TirJi5YdvzWVNxT5wozD4j41FW1ePsYbFN4fY3FB+NwKPnTI0aSeZfwWqY3ETjlkk2udtfqfBZbaToEUfAAVTdl+Dtj8XlYHJOa8QDos/dk7SRCRvq3ga2XC9h8XiyPrBGFte4CHuHzMcoPrIHnXReB8FtYW2LVhCF6nUliOrsdzvvU1KytaO4mlRa1kT1UAQNANAPTpXtZFsGsyWQP8AWs0aMnuaXNIwW7JPpUlLYG1fVK0QpqItybFKUq5UUpSgBSlKAFKUoAUpSgBSlKAFKUoAUpSgBSlKAFKUoAV4VBpSgD57oeFedwsRFeUqMqJufSWwBAG1fdKVJApSlAClKUAKUpQApSlAClKUAKUpQB//2Q=="/>
          <p:cNvSpPr>
            <a:spLocks noChangeAspect="1" noChangeArrowheads="1"/>
          </p:cNvSpPr>
          <p:nvPr/>
        </p:nvSpPr>
        <p:spPr bwMode="auto">
          <a:xfrm>
            <a:off x="155575" y="-1203325"/>
            <a:ext cx="28575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" name="AutoShape 14" descr="data:image/jpeg;base64,/9j/4AAQSkZJRgABAQAAAQABAAD/2wCEAAkGBxQTEhUUExQVFhUXGRgaGBcXGRgcHBwdFxgYHxoWFhsYHyggHRwlHRwbIjMhJSksLi4uGB8zODMsNygtLisBCgoKDg0OGxAQGzAkICQ0Ly0sNy80LDQuMjcsLSwsLC4sLCwvLCw0LC4sLDAtNSwsLCwsLCwvNC8sLCwsLCw0LP/AABEIANMA7wMBIgACEQEDEQH/xAAcAAEAAgMBAQEAAAAAAAAAAAAABAUDBgcBAgj/xABCEAACAQIEAwUECQIEBAcAAAABAhEAAwQSITEFIkEGE1FhcTJSgaEHFCMzQmKCkbFywZLR4fBDY6LxJFODk7LC0v/EABoBAAIDAQEAAAAAAAAAAAAAAAADAQIEBQb/xAAzEQACAQIEBAMHBAIDAAAAAAAAAQIDEQQSITEFQVHwYYHREyIycZGhwVKx4fEzQgYUFf/aAAwDAQACEQMRAD8A7jSlKAFKUoAUpSgBSlKAFKUoAUpSgBSlKAFKUoAUpSgBSlKAFKUoAVF4nxC3YttdusFRdyfkAOpJ0AG9SLjhQSSAAJJOgAG5J8K5H227UfWrgW0zdwuw6XD0uEbx4A+vhFZyyo2YHByxVVQjtzfQr7/azGPdF83CrAytoO3dgAki0wEB/dLESd9NI7RgsUt22txDKOAynyNfn8MDpppv/rXR/oo4sWS7hXJJtkPbnbu33UGd1cNp0DpHkunNt6nY41w+nSpRqUlZLR/hs3+lKU482KUpQApSlAClKUAKUpQApSlAClKUAKUoTQApWPv1iQQfTX9q+TiB4E1DkkTZmalRbuJb8Kg+rEfwDXjYltIUfm5jp/Ty6/Kozx6hlZLpWIXxX2rg9alSTCzPqlKVJApStN+kHtN3CjD2j9rcU5mVoNtPe01DNqB6MZ0AMSaSuxtGjOtNQgrtlJ9IvacXS2EtTlVovN0YrlIRCDqAZzSNwB41qfBuFPirws2zBIl33yJMFo8eg8/Q1Fw2GZmS1aSWMKijQfE9FA3PQCt14/2PxNvACzgbn2xdXvsCUe7lGi22HsgGIBOw8zWW+d3Z6bEVYcNw/sKXxvd/n07u7ednbVnDWnsWwvdMEYjcpc0JY7sc+UyfOtd7L8Z+qYm3dP3ZOS75IxHP6KYY+QO+lS+xfbZ8UW4dxEc1wNbW4RDEwQbd1Y0feG8REVQnDlC9q5q9tmtv5lfxQNgRB9GqZXptNiOF1FiaFTDSe+q7+dmfoOla92E4v9YwiEsWe2e7uE75kA1PmVKt+qthrUedlFxk4y3QpSlBUUpSgBSlKAFKUoAUpSgBXjNFYLl7XliOv9oNR7twKCzGAASSfADUn4UuVRLYuo33M73ydtPOsXz9a+bVxWUMrBlIkMCCCPEEb190hyk9y6ikeUr6ryq2LCkUmlSrMBXkV9UqNwAYjY1lS/41hqPxDFizae60lUVmIG8KJgVeMnEq0mRO1fahMJb0h7zz3dv0/G/gg016yAN641euNLO5ZnY5mYyWZif5mAAPIDpUziePe/ca7dY5n1gbKBOVF8hO/U69a+MFiCl23dWM1tsy5hI/UJEjXx3pVStma6HruH4B4Si52vUa/pep0bsP2bOGQ3bv39wCR/5a7i2I69WPU+QFc/8ApS7UYo4psHmOHsAqAwzA3FYLNxmXXICSIXwMzW2Yf6QWiXsofRmT5FWH/VXvEe0GCx1vusVh7mXcE5JB95GDZgfSr06kIu7PO4rC4uTc6kXd76eh8fR/2Bw2HyYoXhirhEpcEd2sjU2wCSTrEkk+lQ/pH4ZkxNu8o5b6lH/rtiVPqyFh/wCmKl/R9hMDgFuhMUWa60k3QbYCr7IgwkgbtufIQK2DtRhVxmEdLLo7iLloqwPOmqiQdjt8amo8zetymDqvD1YzatY1n6L8TkxbpH3tsSYG9okrPXZ2H7V1Ovz7hsUYS9bOVwVuIfAjUAnqOhGxBI613jhmOS/at3k9m4oYTvqNj50yhK8bdDXxvD5K/tY7S18+fqSqUpTziilKUAKUpQApSlAHjGNahDErdUMpDIwBB3B6g1XcQvXLd1nJa5h2iQo5rRCgZly6uhiT1U6iQdKdL7YZs6ENYuEEHNNt80QyudLV09QeRzsVZjSpyvoiyVtWbTXtR8HjFuAlTqphlOjKfdcbg18Yvh6uQ0sjjZ0MH0I9lh5MCKRYdfoY73CxmL22a05MkpEMR76HlbQROh86y2Ll0QtxQ357eg9WRjK/AtXzaN5SAwW4vvqcjfqQyD6hvhVb2x4y2Gsju4N24cqEiQsCWcjrA2HiRQ2Qld2R89qe0LYPuz3YuK5gAEhpGrDw9iSJ6iOoqV2d47bxdsugKkGGRtCpgGD4jXfrWg/Vxct9/fe47MDqWmJMAKNtdNNpq77IXRh7othSLeI1lhBW4F5VY/mVTp0K+dZoYiE5ZUaZ4eUIZmbzQUpFaDOe15QUIoA8rwia+wK8osBrWM7D4K5qLRtnX7p2XfyBy/KqXEfRude7xjgHpctI/wACUKEit/ryotfc0U8XXp/DNrzOV4nsNjknL3F4fldrZ9YdWHzqkxGDxFrOXsXQqlgWQZ1lNG9g9I6jpXcANaouF3F+pK5AK3jmI6EYi9tp5PFCpRa2NkOM4mD953Ry7ifDr+FE37T2hoSzDlEmBLrKgz0Jn96j2sQCTlKkEQSCp0Pr4+dfoOomI4ZZdsz2bTNtmZFJ06SRNXlhE9mOj/yCT0q00+/G5wdz8vX966Z9FnES9m5YYH7FgVPit0sQNTIIYNpAABXzq0xfYfAvP2CqSZJtlkMzO6kftVlwXglnCqVsrGYyxJLMT0ljqQOg6ValRlB3uK4hxWliqGTI076FjSlK0nCFKUoAVXcT4qLNzD2ypJxF02wZ0WLVy4SfghHxqxqFxe0TblQS1srcULGZihkouYgS6ykkgDNQBNrBiW6fvX13wygnlmNDEyR7PrUYClVZWVkWgrnorAMKkk5RzCGHQ+q7H1iqHinbXC2WKhjddZBFsAgEbgsSFnymtaxn0gYhjFq1atqdi5a43XUiVUfOsrkluzoUcDXrK8INr6L6uxtnFOGJbBuq4tjQQ0ld4C2ysOhk6BSRr7Jqx4TiA9tSLi3DGpV1fc6SVA/gVx9+N32a694o+Z8yzbVgBA0OZ1yxGkGoC8WIvC5ayLDW3m0rLJUnlYIx0YlAecA9RTVllHcVPCYinO0oW8Xovq9Dvdc/7d5bmNsWXKkFA2Ukzys8gAbMxyRqCQjbxFUnEe1OJuFc91lY7W7GZdR0UAlm+PyFfIS8cPduMxS9bvplJD3b1w3LKjuhBgAKWaOYAidIplfCTjB66mOhjKcqm2iL+48SiQHCysg5R4TFZOBYoXcRbRcrFHBckmBCOeQroWBX2T0mtfw2NU2+e9dtuDOq3WGUTmQhRIIKtqTMAGtj7McNZ3a/ZvsrISmW9aVjzZSXbKVYZhEGZAGvUDk0sHKNS8uXz9DrVsXCVO0eZvFKq1x15PvrMj37BLj1KEBx6DNUzBY63eXNauK4Bg5TMHqrDcMPA610LHPuSK9r5r6qCRQik0qwHhpXsV5UWAgcdxPd4a/c6rauEeoUx865T2bQ/WcLZzHL3i6dPswW29VFdM7X4VruFayrZWuslvNExmcSY66TWudmezF6xjEe8bRAW4VyTJMIMxBGnteJqrTuvM3YarShRqqXxNJL7+p0LDXZ0I2A1/3/AL1rPUIMRqKmK07VrpyujlyVme0pSrlRSlKAMWJxKWwC7BQWVRPVmICqPMkgVlqPicMHa2xUHIxYExoSrLKyDrBI0I0J9KkUAKVX8ausqowzwLiZ+7BZss66LqRMTHSaon4yuIu95hMYCbYhsKQOcI6szqMpuQUYiVDTyRBBDSlfUhvkWOOutYbRQcOdWK5i6MWYliOtvUaASup1G2g9t+0hu3e5tvFlSFJU/esRJGYfgG0fiM+FdEcC8hBDKHGollYeYIggg9RXEr1mXcs3tMdTHNqTzjafMRvWCvPdna4Rh1Uq3avbU+ysGABERtpp0jpUrhvCruJJFooqqYa6wzKGgHKBIzMBB8BPXaoTDIjAHYEiTPTbXWNK2vht8WkAkW0CtZV23zoqsBctkAsZdiIMkNtpNcus6ig3TWvfL+zu8RxsqEYwjo2ZcJ2WsmxIRTd3D3DmYXF+EQGXYAAiq3tNjheW1btqwClbl0ohbu+XRAq/ikjSD5+FerxprTJZLuwuhHa4+htZyy3RaOUFwAM2uo5ySYipvDeGlzdzA2gt1lW2jxoMsOzDmJIYH/vVcNRlSxGfEO+X3o/br3p4q/mK0pV4uMNW9HftlNwe4i3SqFSjIzLcUhnMFcy3DEqQdI2gjaKlzbVu8OXvHHeBGOoVQQLzKRzKQo0EELzaxU7iKYTB/avbU3GlQdXuXPJc0nKJ1OwFauMbeuXGuulvMxMMSxCjmUAIInlyrzHptrFdmeKVVdF1fP5CcPwyrGd4xzPw2Xzb0MmKsSS1ssiyxRxGoK/ar4NC7xAYWmjevviNw2LiLYuOt51GRQ4gnOolyYIGTNAn5A1CxWMd3CMzO66hcwRQIIkBR/APzrFcbKOd7S9IyyY6e0RI+FVdeCVkr+PepuhwWvJ5pzS6pa/fRHU+yfapLtkjEXrKXrbFHm4gkjrvBPSRoYkbxUW/dGG4it5CDYxS8+UyCwIBeRpIlD6G4elc3N0qBkzP5d3lB9DAA+Mis14W4hiq7/iyETpOhB2MfGlKuk9tH34Gh8Gk46TV119bs7tStI7IdtbdwixfuJn0CPmHN0CtGmfzgA+ulbuKYnfU5dSEqcnGW6AFeivKVJQ9mvKE0oYFJ2kxi23whdsq98STBOi2bmpjpJGte4DiVu/iibTq6WrIBI6NeuTHrltVrn0l3vtcNb8FvP8AO0o/+1TPo1tRZvP712B6Iij+c1Vz+9l8DVLCpYdV77u1vr6G41nw79Kj192TrTKcrSMcldEulKVrEilKUAY3LZlgLlg5iSQQdMuURBnWdREDedGHvq6h0ZWVhKspBBB6gjQivExAYEoQ8EqcpBggwwJ8RrI8qwcI4euHtLaSMqSFAEALJIUDwAIHwoAy4zGJaXPcYKugk+J2AA1NaXxbtZhbrBbtm9yyUuKQHE5Zy5GDidJHWBPSqbtrlvYt2fN9mO7SDBUCCxWDGrbnqFUHatWtW3dnV31U6xI32YL5wdfEflMykykpJG3XrarcNxHOW6+aziBOZXgTYultZBGit7QbLEjXUb9hrbd1d0cSdNFca86ePpuOtXXAsTbw1wBoNm6Qt5G1BzQBcy+KmDI6E+AqFxDHMUvWLgzoGuKjRLJlYgbassCJHMPOslenF2jJ26HV4Xia1KUqlKOZc1zt1RBxIhH1/Cf4Nb7hLi3MW4RQ7pZS6qlwoNwZsgYwSCARzAGA+vStKvYZbnPYK2mVMzWyRlbngSSViBpmA6QZiKtuA9ofq95RettIS6vJqbhzrET7cZSJBmAvKOuX/qOFVVG9En97D8bjoYyKcFqt16dS57UPaxgYW3BOHguqIS6d5mJvD30kA8o1ytvNao+OuLmtoXS5IL3A0gcoAyqRBbKFEnTLlO5MXj8cwOHS99RsBLt+Q7AAEMykgRMk6zA0EySK1qyhA1Yk7kk7moxSWnfd+mz06FuE4T203KWy+/h3+T1LepJJZj7TMZY+pOp9K9uEQdvjHzr1bgIkEEeIqK1vO5LQQuiqdQTpmYjxEwPQ1lWr1PU/Ckoo+GuB9FTOPFtF9ZMk+oFY2tBSMzwSPYtCCR12lj6yPhVik9fhWO6gadJnQ/Cf71ZSRWVNvW+vffMgratucsMrDYsQxP8AUCTp5GvpraqIuKifnUAKfIkiV9P2NeXsEVELJEbbDznQkyeixWNcSySNCJ1B216ak83lm+FN+LZmd+49VbvvVGO+j2zJhxOgImY8Jkz8a3jsz21ZUW2SCPeulvswPGBLJPWeWZMjbUradbW34rbggGeq+7+0H51gOFVtUGS4NSpEEE9RB+eo8KtGfl3zXf4M2KwirKz8uvk/x/Z163hjcAfEAM7AEpM20kexbGxA946nfTYfFzhYBzWGNi4NinsHbS5b9lhp67wRWgdmO1rYdjbuyyeA3WY1UdPNOvSDoelYXEJcUOjBlbYj+PIjqOlKnKpGWa5wp0PZtwkibwnGm7bDMuRwSrqDIV10MHqp3B6giptVHBryG7iFVlLA2yygiQSsSRuJAH7VbVtUrpMx7aGu43glnF4m736ZhbSyiEFlILG47wykETKfsKl9lsMtvDgWxCF7pUeRuNHrpGtarxTtVcwuIxhUBgGkBhMZLSzEFT02M/Ct24Ph+7w9m2d1toD6hRPzmpuncbOnVhGOfZ6ol0Br2vKjmKJqmvax2Gkbz0rJW1O6M4pSlSBgwQGRYQpIzFDEqW5mBgkTJMwaq+F48W2vWbt1AbdxAmZzmyX/ALoOX3ZrmdQB4AVY8PIAZRcFwq7BoIJUscwRtTBCsND0iqztXiERBJKMxXLcNu41tWtsGQ4hk0W3mgSxHtGOtSiGc07cYh1uvmYBu9uklJXRBKiTrtE+c9Kp3xBK94CMyk23I21iCY6Zih9GNbJ2jw1u/i3tZ1zTmJQ5gLjWdoP4cyvKn3ela93NkHu0u5+9tk3BK8rrA/CIG/8A0VRKSnrsMqSpOikl7yf2ZBdpOmx2B8T7M/qkHyUV5w9jdJFs/aKchYkENmkotxDGVtxmzGZGnSvLTlgM0Bm0aPFoWf8AFnNYMJgrT3Ll5rtyy7BPYa3B82RoLiVOgM6fGpcVJWZSnVnTlmg7Ms0tZhtlcE5gI5WEBhU0cQLcl4I66DNcOVYzBjmaDBMRJiOuaoOMl1+sIGD21AvNsrqSVt3gratqCDsdDrIFZUxGuRuVvDof6fH03Fc+Up4eVt0ejp0cPxKnntlmtHbr4938TPxHh1+1da5kV7LCT3OZip9DLMvmPLQVFv3w1pnQhtDEQfX4jw8ql4a+9qO6crH4TJSPDL/lBrNexGGvaYi2cO53uoeU+bMBpoPxrHrUZaVZ3i7PoXVbFYCGSrHND9S3Xz/n6lTg1hhK5SyyVG2hAnTTX+9fK62Y15rkH9V3X5VaXOz920c9uL9uNCGh4PgPYPqCNtq1zFY29YW2gw11yWcshRww5yVIgEeFVlQnfbvU0UuI4dwvn5P5rbl6E1MS2pHgTHm9zKgHkAPnUi3iQZJOgzfsuhM9NQY9DVfh+JWWYBs1i4MvJdGQ8pJA5tNdakjCkDaZ7saeHeEt/NLnFLdWNlKrmV4SzL6lirA7f7+FY7uHDGeo2NQQ5GYjwun4m4QJ9AI+FSO/ynKJJzKuvTlkkn0FKyNbD/aRloyPcw5XUSBO4MExsTAn9Kj418i8GMOJiQGGhkdFykk9ZgkjrUy1iwwk6SM2uuhJyzHiNY86+b6wQiQrMDLR7KjcjpvAA+PSr5r/ABIXlS1i9CLiSAVW4O8zaIQJuemVRr6j/WrLgnEruCuexeyuPu3QKrkRoCx0aBof5G3wuFQCI6gydyV2JO8+dRsZiQGAh7jLqFLs0SDBAYnXfUDQGrwlGScbO/2MONozbWfLk8W8y+XXvkdNsOmKCXbTvbZSQcuUOAwGa08gwDynTwUg1nbBG2Q+GW2jiZUghbgIP2blSIMxDmYI2MmufcL4k1o5yzWgeVypB5A3tcw3WcwkbZhGtb5huIOrG25S46AEm1o0HZmtk7eakjyFKvONrPY4uIw6pTyvnqn/AAaMmBvXrhzWzF66rtDK0JiL2meDI5TEEdD4V2I1pdjBu4UW7yRa0TPZJuZTrF5syN46ALMA61dcF70pIbmUlHtuS6yvW255wCCDzZt/jWxODvlfixNevUqKOdaJWRc0JrBicdaQw9y2h/M6qfma+7F5XGZGVx4qQw/cGpsxF0TcONP3rLWLDNI+JFZa2x2Qh7ilKVYgrrv2V7OS5S7lVpbkRlnKwUjTPOUmYlU01JqVjcGl1ClxQ6HQqdiPAjrWW4gYEMAQRBB1BB3BHhWs8esYl8Th7Vt0NmLt10Y3EZu7yKEa4pblm7mjKPuwJIqUBR9sOCslovktJkuZUawjLFq4AqZyDrcV1BLaABtNzXPsAhDrJHLIg+0NDmHoTB/au64ThSrhlw9wm8uTKxua553zTNcq45w/6ncKXYXTkuMRNxRsc0CWGkr0J2giauKlJPoWVZ06coWvmSXysanfbV46An/CrN/Jmuh/RbaGbEgqIBTcdc17b4GudXmHMTy5tCD4GRGnWCDHnXXfo84K+Gwxa7pdvubrD3QQAlv4ASfNjVarWUpSXvHx2h7DWL4z2gLd4EsrRKkkk5XX3ZJOkQSSK0HHYVkZrOITK66lTqCOj2z+JfMbHTQ12hmABJIAAkk7ADcnyqFxPhlnE28t1AykaHUMJG6MOZT5isM4Z99zsYPHSw/u2vF8jjILIOWbidNZYDy94fP1qTavKwlTP9vIjcVY9pOyd7CTctlrlkfijMVH/OQDYe+seY0rWu/DEZhq2quh1O8ZTs48t9tKzypPmegoYunON4vTvvXydi0sI1szZdrXkvs6+KHl38qseH9pnKHv7eYSylrcmcrFZKTPToTvVLbxTASRnX3kGv6l3n0/YV9cNuBlOUyM9yD+tj/erwrVKa6mfEcOw2JktLPXby8n3qXt/CYXFwyLZuMog95bLMB4FSyssf3rWsV2Ov2Qxwt26TmlVhBagnUDMxZY1FT7lhWIJAkbHqPQ71mw+JvW/Yukj3bnOP30Yf4q0RxlOWk1+Tlz4LiqLzUZX+z9Pua2OKX0bJdsC8SPaw32mngwA0I67VJwvE7F4jJcCvmkq2jTlKRB66/KtqTjxykXLLakH7NgR8JKkemtUnaPFYMWbk4N3LAwVtrIJ/EWBnfWal0qM/hdu+hMMfjqH+Wm5JdV+f7Ph8McoA1P2Y0/KRNSAvOT+UfyaruypJwlmd4O/wDUasR7Z9B/JrDO92ny/hHoqTi4Rmv9rP7N/ky1pXbjiri4tlGKgCWgkTOwMdK3WufdurEYgN7yDfyMaUzBJOpqY+MSnHDPL1VyB2d4m1q8sscjEK6kkiDpMV33gd0vhsOXtd6EQoXBGdWtkrIBjQqBsZ8q/Nubr8a/SXYm+FwOczANxj8Tm0/etGNja0kebozcqdnyennv+xIu8dw9rMTcuCB90wMsTsEDic3lPy1rUsTxLE3bjuXNhGIPdWjrpIBuMdGbXoI2HSaycf4ot64z3CO7BKW1baFMM3mWYHXwAqq+tW/+HBgagHKoGurzt+3Sm0KEacc8tzJOc60/Z01f5cz36h1Dt1Oq2zJ8TKf3rBeu3bQzIEVuty2GQgfmCmR6yR6UwnEbjgtkUjoAYZh4orGWHoKnYTFq45entA6GfMf3rZmTM8oShujeOxfa9oSzinDkkBLo65iAqtG5kiG89dpO/VwHFBrZBSMjkKVOwJ0legkaRtMeddY7AcSe7hst18922YYxuDOU+emmuvLPUUNExlfQ2alKVUYK1+/ZycTtXDP2uGuWvZMA2riOAW2lg7QPyHzjYKg8WwRuquRijo6upGk5TJRjBhWEqY1hjQBOrBi8HburluIrr4MAekSJ61ktXMwmCNSIIjY/x51VcO7RWr+Ju2LWZ+6HPcHsBpju597/ACPgaLAYrHZ/DWXzW8PaRgZBCiR5g7ipr3VBAJALaKCQCTBML4mAT8DUu+vWq/H4JLyFHEjoRoyno6MNVYbgis01Z6jY7aEfjLwtsHRXvWlPoWkL6EgL8asKo79t3tnDXmi4QO5v6QzIcyPAgC6pUMV6wSNJAl8K4qLs23hL6feWidR+dJ9q2dww06bgiq20JT1LGtT7Rdh7N+WtEWbh6ATbY/nt/wB1g1sPDuIpeDm2SQjZCSpAJygypPtKQwII0rNesK4hhPgdiJ8CNQfSq25DIVJQeaD1OM8V4U2HbJfQ2mMRcUnI3hlubE/lOvSKjYmyoGuaerrvpsWjf9orqfGr72LeW4FvWiQM1xS2nu3gojyDgeEqTqddxHALF8zhrgsXWki05zWnjQm0R4RrkOmuZQaVKg94nZocXi/dqq3ivyvQ05LrgAiLq+IIDf8A5Pwj0rLZxSsYBhhup0YfA9POsnE+FvYfLeR7LTo6z3bE+68ZGPkdfKo94rorjvH3AVdd9/yjzJArM4a2tr35fsdiNeOXOpLL89PVedyXSq61Yuk/ZvbXXVGfvP8A4nlPoxFZsReuWyM6oZ919Tr0VgP5pjwdVK9jNHjOEcsrl+9vqerixocpCHZtI30MbwTWb8Z/pH8moOHxIgoQxUaeycyg7B13094CCIrNgrhMZpByDcQd21I6f60ucLXNdOqpWs737+hMrWu3XD89lbg/4Z1/pbf9jHzrZK+btsMpVhIIgjyNVpVPZzUi2KoKvSlTfPtHHWGh/wB6/wDau/8AZm2WwFswSFFxm8PudCfiR864ZxvAGxee2dh7J8VOx/31BrpPBGOUi4bt2zlUdwt0W1zd2k5jBzKeokbdZiuniLSSdzx1KlUSnFLVNX8rnnALHeILjiZAVQdYUAdPGf4pwvAZg2IAGVfwGSLjNmyoBsPaUR5SI1r5TOVVA0ZDky5SrSpGndg94TpPTTprNTcBw82nsi8tsKXPd28zBg2U5bpzOw0HLA2J8YFamr2aOdGWVST3fbJC8NUXjb75yzBiWZQEDrkZQBADaMxy9Fy+E1T46bN8XJgHR1JJ1zEPE7gbz4MlbRbQnFXFZSoBW6p945FQR5Dmn4edUnaNlPeNAbKzRtOZu6WJ8T3Tn0jxFDKU7t/OxMxFrMpTxB+B6H1B1qd9EuMb68yz7dti06nQqYBPmf8ApFQRvv4V9fRHcniI87Vwj91qwQVmdwpSlVHClKUAKpuz8I+IsBVXu7mZQogZLwDq0QAObOsCfYnrVzUfGYQPBDMjicrrGYTuOYEEGBoQRoOoBoAzkTULE2ZDLJWQRK6ET1UnqKXcReXQWs+g5gyqCY1gEkgT5mqjsriLz27q4k/+Jt3bneLMgK5zWhbMLKd2VAaNSrdZqk43RaMrM+reJ1XD4kDMfYcgZbpXUFSPZugDNl0OhKyBp8dq8FbfDXWdAzW7dwo0cywpko24MeFWmJw6XFKuoZT0YeGx8iP3qtvLetI6/eWyDlZgXZJ/DdUGbifmHNG4MSULe5dljhMOltAttQE6Aba9fOoGN4g64m1aXLlOXMCNSH7z2TOmXJJ0Mg9KpeDcRxKnuLaWLmUAqr3XRgnRkbIwv2+gdYgABhmBrNxfAYhR9c7y0L9lLgCZWNoIRJG+YvoDn23GWCZLWeoXutDaGEggiQdCD59DVFieziAs1kIM0ZrTgtaeIgxujiNHXbwNYbmOu4Q4ZLrLctucr3TmzF7j8oUltAMw0MkrMEZdcnH8dcW5lUwqgNpuWFvEuFnwm0mnrUJNMltNEHtJxP6vY7pQHu3wYt3G7y3bAgOxJALKCdAd2jYTGhYbhVpBGUN4ltZP8AeQ0HSrPiLg37kDS3ltL6W0WfiXLmqbHuz5lDQq6ch5mPuz0iQPXetKcaUMzEwpVcTU9nDlr4absmPgrZEG2n+Ef5VgvcPEhkjMI0YEqY6Hqp8x89q8u9n2tqbiYh2KwCACylzHJb2YwSAW3JDQBFeYe9cVu7ujK2kEx+IGJ8zBjb2SNxrfPfdCZUnH4ZXsQeJ4kXCVW2wvgRPskbGFP4l+X9sQN1SWYuhUAEsue3rJBJWGQb6sdIiatcbbb20jOoO4nMsaqf5HmPWtfxOOuzmW61tveBA0n2SCIIIncdKpUpRnuasHjamH+HbpqXVu88A5VYRIKNv6A/516cXETbua+AB/g1Ca6URnustnK4U3FWFLNOl+0NjmBGdD0mIqV37MIACtGbSGzL0ay3ssD46xp41zKuGcOWh6vB8Tp4hWTal00+21ym7R8K+thCisrqd3GUFTuD1nw0q4k212BJOp2EmOUAAk6aAQdqg3G6zsdGkEzt7ZBE+SKamfXCEMxmAB1ldJgtB5tBuYHpUSzNKO6Q6CgpyqbSfP5eAsY9gxJJzZSJXKHQeUzp5OYMbDp9PZ7+CWGYQylcxQ5DprmzEgnXmlZGWNzH7oDlb7PrHta7RbkQd/AtqKvuH9lsXeCtatMgVg03iUZ4nlQNLCQSJYDQ/EPoTcZJLZ992ORxPDUpQdS6U19X4W3IHe3UlVFxM3tNa7ty0bAs2RgNTrJOtLNgtGZVS2hlLa7T7zamTtqSTPXpVpjuHYm1AfCYjWY7u2bo5Y1Pc5o3EZonXeDGPB8Mxl4xZwl6fevq1hB6m4Mx/SprfGFuff7nnXNtWUUn35fQreLXcts6wW5R467x5xPyrov0X9lThbTXrqlb94CUMfZoJyp4yZk/ARpJdkewnc3BiMXcF68ByqBFu2fFZ1J2g9PXWt4qWyYxtuKUpUFxSlKAFKUoAVGxmBS5lLZgVMqysykTuJUiQfDbQeFSaUAUVzgTo7XbWIuG4RDC8A6MoZ2Vcq5SsZyAVMwBObrKw2ePtAgM6ZCxEfqA1qzrFdtTtSqkL6ovCVirxHDLT+0gMEkHUFSZlkI1UmTqIqE125YBW8Desbd6BLqp6X0A5gNs6jbcaE1ckV5SL9RljXMdZvW8PcaxiUawLbMuZDcdVCkju7iuAwH4SwJEDeKy4ZbNu/ZsKCx7nqyGFQHK7gnNzZnEga81ffEeHXVbPYy5CDnswAGzHmIk5SSCZHLrrmGoMbhXD1fUMlxrE/V++tsL9gsDKXdQSsQAYErGre0bX0KW1NJvLFy8DuL14H/wB1z/EVS8Mjv7eYx9o+bT/niT58on4VtPanD93jboiBdC3V85UI/wAQyyf6hWsXbIF7XQtzIfMDnX4gT8TTa2tNS6ajeG/550v1ppeZb3sJfGHBF37KS7qigPkLFjldpBbXWRrBAjeq/jnCu6QOh9hgpgBc9t1zSwEDOGA1AEwD0q7wSXmtstllcdU171UOjtaU6PE+zOhOkjKtVVnurK3y91WtqG7tWuFrglYg2yMwcDTUEgaaa1eMlON0ZJwqUZ2ktUzzCXs6K2s7GB1Bg/MfOtd4hayXGGkAmJ8NGjXpBj4VdcBB7kE+J+Wk/uDVTxsg3m8gs/t/v9qdHlcS9JuK71LCz2Av4vDi4cxWTl7u4JOVmHNbaFJ88wNUy8CxOC5bkvYGY5HDWnTxewbsLm/pJDV3HsPZK4DDA7tbD+H3hLx+zVdsoIggEeB1H7VjddptNGxQ2aZwZbZzhbv3oVSBa5i6v7JUJLbDUL18RW2cJ7FX7oOZVwyHU5gGuNMzyAwP1HrtXQ8Jw2zaJa1atoze0UUAn1IqUJJgCszim9Dp/wDo1sijonzfNlFwDspYwsMue5cAgXLpzN+kAAL8BWz2LZGp3r21ajzNZK106WXVnNqVHN3buKUpThQpSlAClKUAKUpQApSlAClKUAKUpQB8XLYNYHtEedSqVSUFIspNEGsF/CI5lhzAQGGjAeAYa1ZNaBqObLUh0pLYZnTNc7U8AOIsrkY9/a1tu3XxR8oHKw0nxg7iudNbFxSrqVIJDK2jIynbyIOoPUQdjXZAfUeoI28jWv8AabsuuJ57bd1fEc8SGjZbq/iHnoR41elVy+7LYVVpZvejuc2Q3rcAc+VgVbSRHVhpzAaSN/CmLv4rEGHYpbgA8xLMPAySY8ttOu1W2N4TirJi5YdvzWVNxT5wozD4j41FW1ePsYbFN4fY3FB+NwKPnTI0aSeZfwWqY3ETjlkk2udtfqfBZbaToEUfAAVTdl+Dtj8XlYHJOa8QDos/dk7SRCRvq3ga2XC9h8XiyPrBGFte4CHuHzMcoPrIHnXReB8FtYW2LVhCF6nUliOrsdzvvU1KytaO4mlRa1kT1UAQNANAPTpXtZFsGsyWQP8AWs0aMnuaXNIwW7JPpUlLYG1fVK0QpqItybFKUq5UUpSgBSlKAFKUoAUpSgBSlKAFKUoAUpSgBSlKAFKUoAV4VBpSgD57oeFedwsRFeUqMqJufSWwBAG1fdKVJApSlAClKUAKUpQApSlAClKUAKUpQB//2Q=="/>
          <p:cNvSpPr>
            <a:spLocks noChangeAspect="1" noChangeArrowheads="1"/>
          </p:cNvSpPr>
          <p:nvPr/>
        </p:nvSpPr>
        <p:spPr bwMode="auto">
          <a:xfrm>
            <a:off x="307975" y="-1050925"/>
            <a:ext cx="28575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212" y="3294358"/>
            <a:ext cx="1107175" cy="97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42 Flecha derecha"/>
          <p:cNvSpPr/>
          <p:nvPr/>
        </p:nvSpPr>
        <p:spPr>
          <a:xfrm rot="3886559">
            <a:off x="5688454" y="3816393"/>
            <a:ext cx="657747" cy="1533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42 Flecha derecha"/>
          <p:cNvSpPr/>
          <p:nvPr/>
        </p:nvSpPr>
        <p:spPr>
          <a:xfrm rot="3886559">
            <a:off x="6254981" y="5112832"/>
            <a:ext cx="657747" cy="18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23 Flecha derecha"/>
          <p:cNvSpPr/>
          <p:nvPr/>
        </p:nvSpPr>
        <p:spPr>
          <a:xfrm rot="17708176">
            <a:off x="2041405" y="3884847"/>
            <a:ext cx="657747" cy="18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23 Flecha derecha"/>
          <p:cNvSpPr/>
          <p:nvPr/>
        </p:nvSpPr>
        <p:spPr>
          <a:xfrm rot="17708176">
            <a:off x="1284812" y="5498223"/>
            <a:ext cx="657747" cy="18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23 Flecha derecha"/>
          <p:cNvSpPr/>
          <p:nvPr/>
        </p:nvSpPr>
        <p:spPr>
          <a:xfrm rot="17708176">
            <a:off x="2618142" y="2716324"/>
            <a:ext cx="657747" cy="18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673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6" grpId="0"/>
      <p:bldP spid="22" grpId="0"/>
      <p:bldP spid="19" grpId="0"/>
      <p:bldP spid="30" grpId="0"/>
      <p:bldP spid="36" grpId="0"/>
      <p:bldP spid="37" grpId="0"/>
      <p:bldP spid="42" grpId="0"/>
      <p:bldP spid="44" grpId="0"/>
      <p:bldP spid="47" grpId="0"/>
      <p:bldP spid="51" grpId="0"/>
      <p:bldP spid="55" grpId="0"/>
      <p:bldP spid="56" grpId="0"/>
      <p:bldP spid="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Liste des 14 verbes qui se conjuguent avec ÊTRE au passé composé</a:t>
            </a:r>
            <a:endParaRPr lang="fr-F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42900" y="2492896"/>
            <a:ext cx="8458200" cy="3960440"/>
          </a:xfrm>
        </p:spPr>
        <p:txBody>
          <a:bodyPr>
            <a:noAutofit/>
          </a:bodyPr>
          <a:lstStyle/>
          <a:p>
            <a:r>
              <a:rPr lang="fr-FR" altLang="fr-FR" sz="2400" b="1" dirty="0" smtClean="0">
                <a:solidFill>
                  <a:srgbClr val="FF0000"/>
                </a:solidFill>
                <a:cs typeface="Arial" charset="0"/>
                <a:sym typeface="Wingdings" pitchFamily="2" charset="2"/>
              </a:rPr>
              <a:t>NAÎTRE - MOURIR</a:t>
            </a:r>
          </a:p>
          <a:p>
            <a:r>
              <a:rPr lang="fr-FR" altLang="fr-FR" sz="2400" b="1" dirty="0" smtClean="0">
                <a:solidFill>
                  <a:srgbClr val="FF0000"/>
                </a:solidFill>
                <a:cs typeface="Arial" charset="0"/>
                <a:sym typeface="Wingdings" pitchFamily="2" charset="2"/>
              </a:rPr>
              <a:t>ALLER - PARTIR </a:t>
            </a:r>
          </a:p>
          <a:p>
            <a:r>
              <a:rPr lang="fr-FR" altLang="fr-FR" sz="2400" b="1" dirty="0" smtClean="0">
                <a:solidFill>
                  <a:srgbClr val="FF0000"/>
                </a:solidFill>
                <a:cs typeface="Arial" charset="0"/>
                <a:sym typeface="Wingdings" pitchFamily="2" charset="2"/>
              </a:rPr>
              <a:t>MONTER – DESCENDRE</a:t>
            </a:r>
          </a:p>
          <a:p>
            <a:r>
              <a:rPr lang="fr-FR" altLang="fr-FR" sz="2400" b="1" dirty="0" smtClean="0">
                <a:solidFill>
                  <a:srgbClr val="FF0000"/>
                </a:solidFill>
                <a:cs typeface="Arial" charset="0"/>
                <a:sym typeface="Wingdings" pitchFamily="2" charset="2"/>
              </a:rPr>
              <a:t>ARRIVER - ENTRER - SORTIR </a:t>
            </a:r>
          </a:p>
          <a:p>
            <a:r>
              <a:rPr lang="fr-FR" altLang="fr-FR" sz="2400" b="1" dirty="0" smtClean="0">
                <a:solidFill>
                  <a:srgbClr val="FF0000"/>
                </a:solidFill>
                <a:cs typeface="Arial" charset="0"/>
                <a:sym typeface="Wingdings" pitchFamily="2" charset="2"/>
              </a:rPr>
              <a:t>RESTER - PASSER </a:t>
            </a:r>
          </a:p>
          <a:p>
            <a:r>
              <a:rPr lang="fr-FR" altLang="fr-FR" sz="2400" b="1" dirty="0" smtClean="0">
                <a:solidFill>
                  <a:srgbClr val="FF0000"/>
                </a:solidFill>
                <a:cs typeface="Arial" charset="0"/>
                <a:sym typeface="Wingdings" pitchFamily="2" charset="2"/>
              </a:rPr>
              <a:t>TOMBER</a:t>
            </a:r>
            <a:endParaRPr lang="fr-FR" altLang="fr-FR" sz="2400" b="1" dirty="0">
              <a:solidFill>
                <a:srgbClr val="FF0000"/>
              </a:solidFill>
              <a:cs typeface="Arial" charset="0"/>
              <a:sym typeface="Wingdings" pitchFamily="2" charset="2"/>
            </a:endParaRPr>
          </a:p>
          <a:p>
            <a:r>
              <a:rPr lang="fr-FR" altLang="fr-FR" sz="2400" b="1" dirty="0" smtClean="0">
                <a:solidFill>
                  <a:srgbClr val="FF0000"/>
                </a:solidFill>
                <a:cs typeface="Arial" charset="0"/>
                <a:sym typeface="Wingdings" pitchFamily="2" charset="2"/>
              </a:rPr>
              <a:t> RETOURNER</a:t>
            </a:r>
          </a:p>
          <a:p>
            <a:r>
              <a:rPr lang="fr-FR" altLang="fr-FR" sz="2400" b="1" dirty="0" smtClean="0">
                <a:solidFill>
                  <a:srgbClr val="FF0000"/>
                </a:solidFill>
                <a:cs typeface="Arial" charset="0"/>
                <a:sym typeface="Wingdings" pitchFamily="2" charset="2"/>
              </a:rPr>
              <a:t> </a:t>
            </a:r>
            <a:r>
              <a:rPr lang="fr-FR" altLang="fr-FR" sz="2400" b="1" dirty="0">
                <a:solidFill>
                  <a:srgbClr val="FF0000"/>
                </a:solidFill>
                <a:cs typeface="Arial" charset="0"/>
                <a:sym typeface="Wingdings" pitchFamily="2" charset="2"/>
              </a:rPr>
              <a:t>DEVENIR (les composés de VENIR: DEVENIR, REVENIR). </a:t>
            </a:r>
          </a:p>
        </p:txBody>
      </p:sp>
    </p:spTree>
    <p:extLst>
      <p:ext uri="{BB962C8B-B14F-4D97-AF65-F5344CB8AC3E}">
        <p14:creationId xmlns:p14="http://schemas.microsoft.com/office/powerpoint/2010/main" val="3078523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Exercices</a:t>
            </a:r>
            <a:endParaRPr lang="fr-F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 smtClean="0"/>
              <a:t>PC avec ÊTRE: Les </a:t>
            </a:r>
            <a:r>
              <a:rPr lang="fr-FR" dirty="0"/>
              <a:t>14 verbes de la montagne</a:t>
            </a:r>
            <a:r>
              <a:rPr lang="fr-FR" dirty="0" smtClean="0"/>
              <a:t>: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u="sng" dirty="0">
                <a:hlinkClick r:id="rId2"/>
              </a:rPr>
              <a:t>Exercice 1</a:t>
            </a:r>
            <a:r>
              <a:rPr lang="fr-FR" dirty="0"/>
              <a:t> (</a:t>
            </a:r>
            <a:r>
              <a:rPr lang="fr-FR" dirty="0" err="1"/>
              <a:t>Quizlet</a:t>
            </a:r>
            <a:r>
              <a:rPr lang="fr-FR" dirty="0"/>
              <a:t>: ALLER au PC),  </a:t>
            </a:r>
            <a:endParaRPr lang="fr-FR" dirty="0"/>
          </a:p>
          <a:p>
            <a:r>
              <a:rPr lang="fr-FR" u="sng" dirty="0">
                <a:hlinkClick r:id="rId3"/>
              </a:rPr>
              <a:t>Exercice 2</a:t>
            </a:r>
            <a:r>
              <a:rPr lang="fr-FR" dirty="0"/>
              <a:t> (</a:t>
            </a:r>
            <a:r>
              <a:rPr lang="fr-FR"/>
              <a:t>français </a:t>
            </a:r>
            <a:r>
              <a:rPr lang="fr-FR" smtClean="0"/>
              <a:t>facile)</a:t>
            </a:r>
            <a:endParaRPr lang="fr-FR" dirty="0"/>
          </a:p>
          <a:p>
            <a:r>
              <a:rPr lang="fr-FR" u="sng" dirty="0">
                <a:hlinkClick r:id="rId4"/>
              </a:rPr>
              <a:t>Exercice 3</a:t>
            </a:r>
            <a:r>
              <a:rPr lang="fr-FR" dirty="0"/>
              <a:t> (Bonjour de France plusieurs exercices)</a:t>
            </a:r>
            <a:endParaRPr lang="fr-FR" dirty="0"/>
          </a:p>
          <a:p>
            <a:pPr marL="0" indent="0">
              <a:buNone/>
            </a:pPr>
            <a:r>
              <a:rPr lang="fr-FR" dirty="0"/>
              <a:t/>
            </a:r>
            <a:br>
              <a:rPr lang="fr-FR" dirty="0"/>
            </a:br>
            <a:r>
              <a:rPr lang="fr-FR" dirty="0"/>
              <a:t>PC avec ÊTRE ou AVOIR</a:t>
            </a:r>
            <a:endParaRPr lang="fr-FR" dirty="0"/>
          </a:p>
          <a:p>
            <a:pPr fontAlgn="base"/>
            <a:r>
              <a:rPr lang="fr-FR" u="sng" dirty="0">
                <a:hlinkClick r:id="rId5"/>
              </a:rPr>
              <a:t>Exercice 1 et 2</a:t>
            </a:r>
            <a:r>
              <a:rPr lang="fr-FR" dirty="0"/>
              <a:t> (le point du </a:t>
            </a:r>
            <a:r>
              <a:rPr lang="fr-FR" dirty="0" err="1"/>
              <a:t>fle</a:t>
            </a:r>
            <a:r>
              <a:rPr lang="fr-FR" dirty="0"/>
              <a:t> avec correction par dictée audio)</a:t>
            </a:r>
          </a:p>
          <a:p>
            <a:pPr marL="0" indent="0">
              <a:buNone/>
            </a:pP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8579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164133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0070C0"/>
                </a:solidFill>
                <a:cs typeface="Arial" panose="020B0604020202020204" pitchFamily="34" charset="0"/>
              </a:rPr>
              <a:t>Le passé composé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0648142"/>
              </p:ext>
            </p:extLst>
          </p:nvPr>
        </p:nvGraphicFramePr>
        <p:xfrm>
          <a:off x="457198" y="2276872"/>
          <a:ext cx="822960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7360"/>
                <a:gridCol w="2201416"/>
                <a:gridCol w="936104"/>
                <a:gridCol w="3394722"/>
              </a:tblGrid>
              <a:tr h="64008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Un auxiliaire conjugué au présent</a:t>
                      </a:r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+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 participe passé du verbe à conjuguer</a:t>
                      </a:r>
                      <a:endParaRPr lang="fr-F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rgbClr val="0070C0"/>
                          </a:solidFill>
                        </a:rPr>
                        <a:t>AVOIR </a:t>
                      </a:r>
                    </a:p>
                    <a:p>
                      <a:pPr algn="ctr"/>
                      <a:r>
                        <a:rPr lang="fr-FR" sz="1800" dirty="0" smtClean="0"/>
                        <a:t>cas général, pour la plupart des verbes</a:t>
                      </a:r>
                    </a:p>
                    <a:p>
                      <a:pPr algn="ctr"/>
                      <a:endParaRPr lang="fr-FR" sz="1800" dirty="0" smtClean="0"/>
                    </a:p>
                    <a:p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J’ai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Tu as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Il, elle, on a 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Nous avons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Vous avez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Ils, elles ont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ÊTRE</a:t>
                      </a:r>
                    </a:p>
                    <a:p>
                      <a:pPr algn="ctr"/>
                      <a:r>
                        <a:rPr lang="fr-FR" sz="1800" dirty="0" smtClean="0"/>
                        <a:t>Pour les verbes intransitifs et les pronominaux</a:t>
                      </a:r>
                    </a:p>
                    <a:p>
                      <a:pPr algn="ctr"/>
                      <a:endParaRPr lang="fr-FR" sz="1800" dirty="0" smtClean="0"/>
                    </a:p>
                    <a:p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Je suis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Tu es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Il, elle, on est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Nous sommes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Vous êtes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Ils, elles sont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fr-FR" dirty="0" smtClean="0"/>
                        <a:t>verbes</a:t>
                      </a:r>
                      <a:r>
                        <a:rPr lang="es-ES" dirty="0" smtClean="0"/>
                        <a:t> en</a:t>
                      </a:r>
                    </a:p>
                    <a:p>
                      <a:pPr lvl="1" algn="l"/>
                      <a:r>
                        <a:rPr lang="es-ES" sz="1800" b="1" dirty="0" smtClean="0">
                          <a:solidFill>
                            <a:srgbClr val="0070C0"/>
                          </a:solidFill>
                        </a:rPr>
                        <a:t>–ER -&gt;  é</a:t>
                      </a:r>
                    </a:p>
                    <a:p>
                      <a:pPr lvl="1" algn="l"/>
                      <a:r>
                        <a:rPr lang="es-ES" sz="1800" b="1" dirty="0" smtClean="0">
                          <a:solidFill>
                            <a:srgbClr val="0070C0"/>
                          </a:solidFill>
                        </a:rPr>
                        <a:t>–IR  -&gt;  i </a:t>
                      </a:r>
                    </a:p>
                    <a:p>
                      <a:pPr algn="ctr"/>
                      <a:endParaRPr lang="fr-FR" dirty="0" smtClean="0"/>
                    </a:p>
                    <a:p>
                      <a:pPr lvl="1" algn="l"/>
                      <a:r>
                        <a:rPr lang="fr-FR" dirty="0" smtClean="0"/>
                        <a:t>Autres verbes</a:t>
                      </a:r>
                    </a:p>
                    <a:p>
                      <a:pPr lvl="1" algn="l"/>
                      <a:r>
                        <a:rPr lang="es-ES" sz="1800" dirty="0" err="1" smtClean="0"/>
                        <a:t>Mettre</a:t>
                      </a:r>
                      <a:r>
                        <a:rPr lang="es-ES" sz="1800" dirty="0" smtClean="0"/>
                        <a:t>, </a:t>
                      </a:r>
                      <a:r>
                        <a:rPr lang="es-ES" sz="1800" dirty="0" err="1" smtClean="0"/>
                        <a:t>prendre</a:t>
                      </a:r>
                      <a:r>
                        <a:rPr lang="es-ES" sz="1800" baseline="0" dirty="0" smtClean="0"/>
                        <a:t> </a:t>
                      </a:r>
                      <a:r>
                        <a:rPr lang="es-ES" sz="1800" dirty="0" smtClean="0"/>
                        <a:t>-&gt; </a:t>
                      </a:r>
                      <a:r>
                        <a:rPr lang="es-ES" sz="18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pPr lvl="1" algn="l"/>
                      <a:r>
                        <a:rPr lang="es-ES" sz="1800" dirty="0" err="1" smtClean="0"/>
                        <a:t>Dire</a:t>
                      </a:r>
                      <a:r>
                        <a:rPr lang="es-ES" sz="1800" dirty="0" smtClean="0"/>
                        <a:t>, faire -&gt;</a:t>
                      </a:r>
                      <a:r>
                        <a:rPr lang="es-ES" sz="1800" dirty="0" smtClean="0">
                          <a:solidFill>
                            <a:srgbClr val="FF0000"/>
                          </a:solidFill>
                        </a:rPr>
                        <a:t> t</a:t>
                      </a:r>
                    </a:p>
                    <a:p>
                      <a:pPr lvl="1" algn="l"/>
                      <a:r>
                        <a:rPr lang="es-ES" sz="1800" dirty="0" err="1" smtClean="0">
                          <a:solidFill>
                            <a:schemeClr val="tx1"/>
                          </a:solidFill>
                        </a:rPr>
                        <a:t>Vouloir</a:t>
                      </a:r>
                      <a:r>
                        <a:rPr lang="es-ES" sz="18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s-ES" sz="1800" dirty="0" err="1" smtClean="0">
                          <a:solidFill>
                            <a:schemeClr val="tx1"/>
                          </a:solidFill>
                        </a:rPr>
                        <a:t>pouvoir</a:t>
                      </a:r>
                      <a:r>
                        <a:rPr lang="es-ES" sz="18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s-ES" sz="1800" dirty="0" err="1" smtClean="0">
                          <a:solidFill>
                            <a:schemeClr val="tx1"/>
                          </a:solidFill>
                        </a:rPr>
                        <a:t>devoir</a:t>
                      </a:r>
                      <a:r>
                        <a:rPr lang="es-ES" sz="1800" dirty="0" smtClean="0">
                          <a:solidFill>
                            <a:schemeClr val="tx1"/>
                          </a:solidFill>
                        </a:rPr>
                        <a:t> -&gt; </a:t>
                      </a:r>
                      <a:r>
                        <a:rPr lang="es-ES" sz="1800" dirty="0" smtClean="0">
                          <a:solidFill>
                            <a:srgbClr val="FF0000"/>
                          </a:solidFill>
                        </a:rPr>
                        <a:t>u</a:t>
                      </a:r>
                    </a:p>
                    <a:p>
                      <a:pPr lvl="1" algn="l"/>
                      <a:endParaRPr lang="fr-FR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2 Rectángulo"/>
          <p:cNvSpPr/>
          <p:nvPr/>
        </p:nvSpPr>
        <p:spPr>
          <a:xfrm>
            <a:off x="457198" y="881038"/>
            <a:ext cx="799288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cs typeface="Arial" panose="020B0604020202020204" pitchFamily="34" charset="0"/>
              </a:rPr>
              <a:t>EMPLOI</a:t>
            </a:r>
          </a:p>
          <a:p>
            <a:r>
              <a:rPr lang="fr-FR" sz="1600" dirty="0" smtClean="0"/>
              <a:t>Le passé composé est le temps qu’on utilise pour parler des choses du </a:t>
            </a:r>
            <a:r>
              <a:rPr lang="fr-FR" sz="1600" b="1" dirty="0" smtClean="0">
                <a:solidFill>
                  <a:srgbClr val="0070C0"/>
                </a:solidFill>
              </a:rPr>
              <a:t>passé</a:t>
            </a:r>
            <a:r>
              <a:rPr lang="fr-FR" sz="1600" dirty="0"/>
              <a:t>.</a:t>
            </a:r>
            <a:endParaRPr lang="fr-FR" sz="1600" dirty="0" smtClean="0"/>
          </a:p>
          <a:p>
            <a:pPr lvl="1"/>
            <a:r>
              <a:rPr lang="fr-FR" sz="1600" i="1" dirty="0" smtClean="0"/>
              <a:t>Exemple: Ce matin, </a:t>
            </a:r>
            <a:r>
              <a:rPr lang="fr-FR" sz="1600" b="1" i="1" dirty="0" smtClean="0">
                <a:solidFill>
                  <a:srgbClr val="0070C0"/>
                </a:solidFill>
              </a:rPr>
              <a:t>je me suis levée</a:t>
            </a:r>
            <a:r>
              <a:rPr lang="fr-FR" sz="1600" i="1" dirty="0" smtClean="0"/>
              <a:t>, </a:t>
            </a:r>
            <a:r>
              <a:rPr lang="fr-FR" sz="1600" b="1" i="1" dirty="0" smtClean="0">
                <a:solidFill>
                  <a:srgbClr val="0070C0"/>
                </a:solidFill>
              </a:rPr>
              <a:t>j’ai pris </a:t>
            </a:r>
            <a:r>
              <a:rPr lang="fr-FR" sz="1600" i="1" dirty="0" smtClean="0"/>
              <a:t>le train</a:t>
            </a:r>
            <a:r>
              <a:rPr lang="fr-FR" sz="1600" i="1" dirty="0"/>
              <a:t>,</a:t>
            </a:r>
            <a:r>
              <a:rPr lang="fr-FR" sz="1600" i="1" dirty="0" smtClean="0"/>
              <a:t> </a:t>
            </a:r>
            <a:r>
              <a:rPr lang="fr-FR" sz="1600" b="1" i="1" dirty="0">
                <a:solidFill>
                  <a:srgbClr val="0070C0"/>
                </a:solidFill>
              </a:rPr>
              <a:t>j</a:t>
            </a:r>
            <a:r>
              <a:rPr lang="fr-FR" sz="1600" b="1" i="1" dirty="0" smtClean="0">
                <a:solidFill>
                  <a:srgbClr val="0070C0"/>
                </a:solidFill>
              </a:rPr>
              <a:t>e suis arrivée </a:t>
            </a:r>
            <a:r>
              <a:rPr lang="fr-FR" sz="1600" i="1" dirty="0" smtClean="0"/>
              <a:t>à la Gare de Lyon.</a:t>
            </a:r>
          </a:p>
          <a:p>
            <a:r>
              <a:rPr lang="es-ES" sz="1600" b="1" dirty="0">
                <a:cs typeface="Arial" panose="020B0604020202020204" pitchFamily="34" charset="0"/>
              </a:rPr>
              <a:t>FORMATION</a:t>
            </a:r>
          </a:p>
          <a:p>
            <a:r>
              <a:rPr lang="fr-FR" sz="1600" dirty="0"/>
              <a:t>Il est composé de</a:t>
            </a:r>
            <a:r>
              <a:rPr lang="fr-FR" sz="1600" b="1" dirty="0">
                <a:solidFill>
                  <a:srgbClr val="0070C0"/>
                </a:solidFill>
              </a:rPr>
              <a:t> 2 parties</a:t>
            </a:r>
            <a:r>
              <a:rPr lang="fr-FR" sz="1600" dirty="0"/>
              <a:t>: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4897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51520" y="332656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PARLER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J’</a:t>
            </a:r>
            <a:r>
              <a:rPr lang="fr-FR" sz="1400" b="1" dirty="0" smtClean="0">
                <a:solidFill>
                  <a:srgbClr val="0070C0"/>
                </a:solidFill>
              </a:rPr>
              <a:t>ai</a:t>
            </a:r>
            <a:r>
              <a:rPr lang="fr-FR" sz="1400" dirty="0" smtClean="0">
                <a:solidFill>
                  <a:schemeClr val="tx1"/>
                </a:solidFill>
              </a:rPr>
              <a:t> 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0070C0"/>
                </a:solidFill>
              </a:rPr>
              <a:t>as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Il, elle, on </a:t>
            </a:r>
            <a:r>
              <a:rPr lang="fr-FR" sz="1400" b="1" dirty="0" smtClean="0">
                <a:solidFill>
                  <a:srgbClr val="0070C0"/>
                </a:solidFill>
              </a:rPr>
              <a:t>a</a:t>
            </a:r>
            <a:r>
              <a:rPr lang="fr-FR" sz="1400" dirty="0" smtClean="0">
                <a:solidFill>
                  <a:schemeClr val="tx1"/>
                </a:solidFill>
              </a:rPr>
              <a:t> 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0070C0"/>
                </a:solidFill>
              </a:rPr>
              <a:t>avons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0070C0"/>
                </a:solidFill>
              </a:rPr>
              <a:t>avez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Ils, elles  </a:t>
            </a:r>
            <a:r>
              <a:rPr lang="fr-FR" sz="1400" b="1" dirty="0" smtClean="0">
                <a:solidFill>
                  <a:srgbClr val="0070C0"/>
                </a:solidFill>
              </a:rPr>
              <a:t>ont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parlé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6876256" y="324118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ÊTRE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J’</a:t>
            </a:r>
            <a:r>
              <a:rPr lang="fr-FR" sz="1400" b="1" dirty="0" smtClean="0">
                <a:solidFill>
                  <a:srgbClr val="0070C0"/>
                </a:solidFill>
              </a:rPr>
              <a:t>ai</a:t>
            </a:r>
            <a:r>
              <a:rPr lang="fr-FR" sz="1400" dirty="0" smtClean="0">
                <a:solidFill>
                  <a:schemeClr val="tx1"/>
                </a:solidFill>
              </a:rPr>
              <a:t> été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0070C0"/>
                </a:solidFill>
              </a:rPr>
              <a:t>as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Il, elle, on </a:t>
            </a:r>
            <a:r>
              <a:rPr lang="fr-FR" sz="1400" b="1" dirty="0">
                <a:solidFill>
                  <a:srgbClr val="0070C0"/>
                </a:solidFill>
              </a:rPr>
              <a:t>a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0070C0"/>
                </a:solidFill>
              </a:rPr>
              <a:t>avons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0070C0"/>
                </a:solidFill>
              </a:rPr>
              <a:t>avez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Ils, elles  </a:t>
            </a:r>
            <a:r>
              <a:rPr lang="fr-FR" sz="1400" b="1" dirty="0">
                <a:solidFill>
                  <a:srgbClr val="0070C0"/>
                </a:solidFill>
              </a:rPr>
              <a:t>ont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668010" y="310470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AVOIR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J’</a:t>
            </a:r>
            <a:r>
              <a:rPr lang="fr-FR" sz="1400" b="1" dirty="0" smtClean="0">
                <a:solidFill>
                  <a:srgbClr val="0070C0"/>
                </a:solidFill>
              </a:rPr>
              <a:t>ai</a:t>
            </a:r>
            <a:r>
              <a:rPr lang="fr-FR" sz="1400" dirty="0" smtClean="0">
                <a:solidFill>
                  <a:schemeClr val="tx1"/>
                </a:solidFill>
              </a:rPr>
              <a:t> eu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0070C0"/>
                </a:solidFill>
              </a:rPr>
              <a:t>as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Il, elle, on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b="1" dirty="0">
                <a:solidFill>
                  <a:srgbClr val="0070C0"/>
                </a:solidFill>
              </a:rPr>
              <a:t>a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0070C0"/>
                </a:solidFill>
              </a:rPr>
              <a:t>avons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0070C0"/>
                </a:solidFill>
              </a:rPr>
              <a:t>avez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Ils, elles  </a:t>
            </a:r>
            <a:r>
              <a:rPr lang="fr-FR" sz="1400" b="1" dirty="0">
                <a:solidFill>
                  <a:srgbClr val="0070C0"/>
                </a:solidFill>
              </a:rPr>
              <a:t>ont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459765" y="332656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FINIR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J’</a:t>
            </a:r>
            <a:r>
              <a:rPr lang="fr-FR" sz="1400" b="1" dirty="0" smtClean="0">
                <a:solidFill>
                  <a:srgbClr val="0070C0"/>
                </a:solidFill>
              </a:rPr>
              <a:t>ai</a:t>
            </a:r>
            <a:r>
              <a:rPr lang="fr-FR" sz="1400" dirty="0" smtClean="0">
                <a:solidFill>
                  <a:schemeClr val="tx1"/>
                </a:solidFill>
              </a:rPr>
              <a:t> fini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0070C0"/>
                </a:solidFill>
              </a:rPr>
              <a:t>as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fini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Il, elle, on </a:t>
            </a:r>
            <a:r>
              <a:rPr lang="fr-FR" sz="1400" b="1" dirty="0">
                <a:solidFill>
                  <a:srgbClr val="0070C0"/>
                </a:solidFill>
              </a:rPr>
              <a:t>a</a:t>
            </a:r>
            <a:r>
              <a:rPr lang="fr-FR" sz="1400" dirty="0">
                <a:solidFill>
                  <a:schemeClr val="tx1"/>
                </a:solidFill>
              </a:rPr>
              <a:t> fini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0070C0"/>
                </a:solidFill>
              </a:rPr>
              <a:t>avons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fini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0070C0"/>
                </a:solidFill>
              </a:rPr>
              <a:t>avez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fini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Ils, elles  </a:t>
            </a:r>
            <a:r>
              <a:rPr lang="fr-FR" sz="1400" b="1" dirty="0">
                <a:solidFill>
                  <a:srgbClr val="0070C0"/>
                </a:solidFill>
              </a:rPr>
              <a:t>ont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fini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42794" y="3573016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ALLER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Je </a:t>
            </a:r>
            <a:r>
              <a:rPr lang="fr-FR" sz="1400" b="1" dirty="0" smtClean="0">
                <a:solidFill>
                  <a:srgbClr val="FF0000"/>
                </a:solidFill>
              </a:rPr>
              <a:t>suis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FF0000"/>
                </a:solidFill>
              </a:rPr>
              <a:t>es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Il, elle, </a:t>
            </a:r>
            <a:r>
              <a:rPr lang="fr-FR" sz="1400" dirty="0">
                <a:solidFill>
                  <a:schemeClr val="tx1"/>
                </a:solidFill>
              </a:rPr>
              <a:t>on </a:t>
            </a:r>
            <a:r>
              <a:rPr lang="fr-FR" sz="1400" b="1" dirty="0">
                <a:solidFill>
                  <a:srgbClr val="FF0000"/>
                </a:solidFill>
              </a:rPr>
              <a:t>est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FF0000"/>
                </a:solidFill>
              </a:rPr>
              <a:t>sommes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FF0000"/>
                </a:solidFill>
              </a:rPr>
              <a:t>êtes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Ils </a:t>
            </a:r>
            <a:r>
              <a:rPr lang="fr-FR" sz="1400" b="1" dirty="0" smtClean="0">
                <a:solidFill>
                  <a:srgbClr val="FF0000"/>
                </a:solidFill>
              </a:rPr>
              <a:t>sont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Elles </a:t>
            </a:r>
            <a:r>
              <a:rPr lang="fr-FR" sz="1400" b="1" dirty="0" smtClean="0">
                <a:solidFill>
                  <a:srgbClr val="FF0000"/>
                </a:solidFill>
              </a:rPr>
              <a:t>sont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</a:t>
            </a:r>
            <a:r>
              <a:rPr lang="fr-FR" sz="1400" b="1" dirty="0" smtClean="0">
                <a:solidFill>
                  <a:srgbClr val="FF0000"/>
                </a:solidFill>
              </a:rPr>
              <a:t>es</a:t>
            </a:r>
            <a:endParaRPr lang="es-ES" sz="1400" b="1" dirty="0" smtClean="0">
              <a:solidFill>
                <a:srgbClr val="FF0000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6867530" y="3564478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SE LEVER</a:t>
            </a:r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Je </a:t>
            </a:r>
            <a:r>
              <a:rPr lang="fr-FR" sz="1400" b="1" dirty="0" smtClean="0">
                <a:solidFill>
                  <a:srgbClr val="FF0000"/>
                </a:solidFill>
              </a:rPr>
              <a:t>me suis </a:t>
            </a:r>
            <a:r>
              <a:rPr lang="fr-FR" sz="1400" dirty="0" smtClean="0">
                <a:solidFill>
                  <a:schemeClr val="tx1"/>
                </a:solidFill>
              </a:rPr>
              <a:t>levé(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>
                <a:solidFill>
                  <a:srgbClr val="FF0000"/>
                </a:solidFill>
              </a:rPr>
              <a:t>t’es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levé(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Il, on </a:t>
            </a:r>
            <a:r>
              <a:rPr lang="fr-FR" sz="1400" b="1" dirty="0" smtClean="0">
                <a:solidFill>
                  <a:srgbClr val="FF0000"/>
                </a:solidFill>
              </a:rPr>
              <a:t>s’est </a:t>
            </a:r>
            <a:r>
              <a:rPr lang="fr-FR" sz="1400" dirty="0" smtClean="0">
                <a:solidFill>
                  <a:schemeClr val="tx1"/>
                </a:solidFill>
              </a:rPr>
              <a:t>levé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Elle </a:t>
            </a:r>
            <a:r>
              <a:rPr lang="fr-FR" sz="1400" b="1" dirty="0" smtClean="0">
                <a:solidFill>
                  <a:srgbClr val="FF0000"/>
                </a:solidFill>
              </a:rPr>
              <a:t>s’est </a:t>
            </a:r>
            <a:r>
              <a:rPr lang="fr-FR" sz="1400" dirty="0" smtClean="0">
                <a:solidFill>
                  <a:schemeClr val="tx1"/>
                </a:solidFill>
              </a:rPr>
              <a:t>levé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FF0000"/>
                </a:solidFill>
              </a:rPr>
              <a:t>nous sommes </a:t>
            </a:r>
            <a:r>
              <a:rPr lang="fr-FR" sz="1400" dirty="0" smtClean="0">
                <a:solidFill>
                  <a:schemeClr val="tx1"/>
                </a:solidFill>
              </a:rPr>
              <a:t>levé(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FF0000"/>
                </a:solidFill>
              </a:rPr>
              <a:t>vous </a:t>
            </a:r>
            <a:r>
              <a:rPr lang="fr-FR" sz="1400" b="1" dirty="0">
                <a:solidFill>
                  <a:srgbClr val="FF0000"/>
                </a:solidFill>
              </a:rPr>
              <a:t>êtes </a:t>
            </a:r>
            <a:r>
              <a:rPr lang="fr-FR" sz="1400" dirty="0" smtClean="0">
                <a:solidFill>
                  <a:schemeClr val="tx1"/>
                </a:solidFill>
              </a:rPr>
              <a:t>levé(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Ils </a:t>
            </a:r>
            <a:r>
              <a:rPr lang="fr-FR" sz="1400" b="1" dirty="0" smtClean="0">
                <a:solidFill>
                  <a:srgbClr val="FF0000"/>
                </a:solidFill>
              </a:rPr>
              <a:t>se sont </a:t>
            </a:r>
            <a:r>
              <a:rPr lang="fr-FR" sz="1400" dirty="0" smtClean="0">
                <a:solidFill>
                  <a:schemeClr val="tx1"/>
                </a:solidFill>
              </a:rPr>
              <a:t>levé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Elles </a:t>
            </a:r>
            <a:r>
              <a:rPr lang="fr-FR" sz="1400" b="1" dirty="0" smtClean="0">
                <a:solidFill>
                  <a:srgbClr val="FF0000"/>
                </a:solidFill>
              </a:rPr>
              <a:t>se </a:t>
            </a:r>
            <a:r>
              <a:rPr lang="fr-FR" sz="1400" b="1" dirty="0">
                <a:solidFill>
                  <a:srgbClr val="FF0000"/>
                </a:solidFill>
              </a:rPr>
              <a:t>sont </a:t>
            </a:r>
            <a:r>
              <a:rPr lang="fr-FR" sz="1400" dirty="0" smtClean="0">
                <a:solidFill>
                  <a:schemeClr val="tx1"/>
                </a:solidFill>
              </a:rPr>
              <a:t>levé</a:t>
            </a:r>
            <a:r>
              <a:rPr lang="fr-FR" sz="1400" b="1" dirty="0" smtClean="0">
                <a:solidFill>
                  <a:srgbClr val="FF0000"/>
                </a:solidFill>
              </a:rPr>
              <a:t>es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4659284" y="3550830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PARTIR</a:t>
            </a:r>
          </a:p>
          <a:p>
            <a:pPr algn="ctr"/>
            <a:endParaRPr lang="fr-FR" dirty="0" smtClean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Je </a:t>
            </a:r>
            <a:r>
              <a:rPr lang="fr-FR" sz="1400" b="1" dirty="0">
                <a:solidFill>
                  <a:srgbClr val="FF0000"/>
                </a:solidFill>
              </a:rPr>
              <a:t>suis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Tu </a:t>
            </a:r>
            <a:r>
              <a:rPr lang="fr-FR" sz="1400" b="1" dirty="0">
                <a:solidFill>
                  <a:srgbClr val="FF0000"/>
                </a:solidFill>
              </a:rPr>
              <a:t>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Il, elle, on </a:t>
            </a:r>
            <a:r>
              <a:rPr lang="fr-FR" sz="1400" b="1" dirty="0">
                <a:solidFill>
                  <a:srgbClr val="FF0000"/>
                </a:solidFill>
              </a:rPr>
              <a:t>est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>
                <a:solidFill>
                  <a:schemeClr val="tx1"/>
                </a:solidFill>
              </a:rPr>
              <a:t>Ns </a:t>
            </a:r>
            <a:r>
              <a:rPr lang="fr-FR" sz="1400" b="1" dirty="0">
                <a:solidFill>
                  <a:srgbClr val="FF0000"/>
                </a:solidFill>
              </a:rPr>
              <a:t>sommes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</a:t>
            </a:r>
            <a:r>
              <a:rPr lang="fr-FR" sz="1400" dirty="0">
                <a:solidFill>
                  <a:schemeClr val="tx1"/>
                </a:solidFill>
              </a:rPr>
              <a:t>(</a:t>
            </a:r>
            <a:r>
              <a:rPr lang="fr-FR" sz="1400" b="1" dirty="0">
                <a:solidFill>
                  <a:srgbClr val="FF0000"/>
                </a:solidFill>
              </a:rPr>
              <a:t>e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  <a:r>
              <a:rPr lang="fr-FR" sz="1400" b="1" dirty="0">
                <a:solidFill>
                  <a:srgbClr val="FF0000"/>
                </a:solidFill>
              </a:rPr>
              <a:t>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Vous </a:t>
            </a:r>
            <a:r>
              <a:rPr lang="fr-FR" sz="1400" b="1" dirty="0">
                <a:solidFill>
                  <a:srgbClr val="FF0000"/>
                </a:solidFill>
              </a:rPr>
              <a:t>êtes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</a:t>
            </a:r>
            <a:r>
              <a:rPr lang="fr-FR" sz="1400" dirty="0">
                <a:solidFill>
                  <a:schemeClr val="tx1"/>
                </a:solidFill>
              </a:rPr>
              <a:t>(</a:t>
            </a:r>
            <a:r>
              <a:rPr lang="fr-FR" sz="1400" b="1" dirty="0">
                <a:solidFill>
                  <a:srgbClr val="FF0000"/>
                </a:solidFill>
              </a:rPr>
              <a:t>e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  <a:r>
              <a:rPr lang="fr-FR" sz="1400" b="1" dirty="0">
                <a:solidFill>
                  <a:srgbClr val="FF0000"/>
                </a:solidFill>
              </a:rPr>
              <a:t>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Ils </a:t>
            </a:r>
            <a:r>
              <a:rPr lang="fr-FR" sz="1400" b="1" dirty="0">
                <a:solidFill>
                  <a:srgbClr val="FF0000"/>
                </a:solidFill>
              </a:rPr>
              <a:t>sont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b="1" dirty="0">
              <a:solidFill>
                <a:srgbClr val="FF0000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Elles </a:t>
            </a:r>
            <a:r>
              <a:rPr lang="fr-FR" sz="1400" b="1" dirty="0">
                <a:solidFill>
                  <a:srgbClr val="FF0000"/>
                </a:solidFill>
              </a:rPr>
              <a:t>sont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</a:t>
            </a:r>
            <a:r>
              <a:rPr lang="fr-FR" sz="1400" b="1" dirty="0" smtClean="0">
                <a:solidFill>
                  <a:srgbClr val="FF0000"/>
                </a:solidFill>
              </a:rPr>
              <a:t>es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451039" y="3573016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VENIR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Je </a:t>
            </a:r>
            <a:r>
              <a:rPr lang="fr-FR" sz="1400" b="1" dirty="0">
                <a:solidFill>
                  <a:srgbClr val="FF0000"/>
                </a:solidFill>
              </a:rPr>
              <a:t>suis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Tu </a:t>
            </a:r>
            <a:r>
              <a:rPr lang="fr-FR" sz="1400" b="1" dirty="0">
                <a:solidFill>
                  <a:srgbClr val="FF0000"/>
                </a:solidFill>
              </a:rPr>
              <a:t>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Il, elle, on </a:t>
            </a:r>
            <a:r>
              <a:rPr lang="fr-FR" sz="1400" b="1" dirty="0">
                <a:solidFill>
                  <a:srgbClr val="FF0000"/>
                </a:solidFill>
              </a:rPr>
              <a:t>est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>
                <a:solidFill>
                  <a:schemeClr val="tx1"/>
                </a:solidFill>
              </a:rPr>
              <a:t>Ns </a:t>
            </a:r>
            <a:r>
              <a:rPr lang="fr-FR" sz="1400" b="1" dirty="0">
                <a:solidFill>
                  <a:srgbClr val="FF0000"/>
                </a:solidFill>
              </a:rPr>
              <a:t>sommes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Vous </a:t>
            </a:r>
            <a:r>
              <a:rPr lang="fr-FR" sz="1400" b="1" dirty="0">
                <a:solidFill>
                  <a:srgbClr val="FF0000"/>
                </a:solidFill>
              </a:rPr>
              <a:t>êtes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</a:t>
            </a:r>
            <a:r>
              <a:rPr lang="fr-FR" sz="1400" dirty="0">
                <a:solidFill>
                  <a:schemeClr val="tx1"/>
                </a:solidFill>
              </a:rPr>
              <a:t>(</a:t>
            </a:r>
            <a:r>
              <a:rPr lang="fr-FR" sz="1400" b="1" dirty="0">
                <a:solidFill>
                  <a:srgbClr val="FF0000"/>
                </a:solidFill>
              </a:rPr>
              <a:t>e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  <a:r>
              <a:rPr lang="fr-FR" sz="1400" b="1" dirty="0">
                <a:solidFill>
                  <a:srgbClr val="FF0000"/>
                </a:solidFill>
              </a:rPr>
              <a:t>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Ils </a:t>
            </a:r>
            <a:r>
              <a:rPr lang="fr-FR" sz="1400" b="1" dirty="0">
                <a:solidFill>
                  <a:srgbClr val="FF0000"/>
                </a:solidFill>
              </a:rPr>
              <a:t>sont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Elles </a:t>
            </a:r>
            <a:r>
              <a:rPr lang="fr-FR" sz="1400" b="1" dirty="0">
                <a:solidFill>
                  <a:srgbClr val="FF0000"/>
                </a:solidFill>
              </a:rPr>
              <a:t>sont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</a:t>
            </a:r>
            <a:r>
              <a:rPr lang="fr-FR" sz="1400" b="1" dirty="0" smtClean="0">
                <a:solidFill>
                  <a:srgbClr val="FF0000"/>
                </a:solidFill>
              </a:rPr>
              <a:t>es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19538" y="6029628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IMPORTANT</a:t>
            </a:r>
          </a:p>
          <a:p>
            <a:r>
              <a:rPr lang="fr-FR" sz="1600" dirty="0" smtClean="0"/>
              <a:t>Avec l’auxiliaire </a:t>
            </a:r>
            <a:r>
              <a:rPr lang="fr-FR" sz="1600" b="1" dirty="0" smtClean="0">
                <a:solidFill>
                  <a:srgbClr val="FF0000"/>
                </a:solidFill>
              </a:rPr>
              <a:t>ÊTRE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smtClean="0"/>
              <a:t>: le participe s’accorde avec le sujet. </a:t>
            </a:r>
            <a:r>
              <a:rPr lang="fr-FR" sz="1600" i="1" dirty="0" smtClean="0"/>
              <a:t>Exemple: Elles </a:t>
            </a:r>
            <a:r>
              <a:rPr lang="fr-FR" sz="1600" b="1" i="1" dirty="0" smtClean="0">
                <a:solidFill>
                  <a:srgbClr val="FF0000"/>
                </a:solidFill>
              </a:rPr>
              <a:t>sont</a:t>
            </a:r>
            <a:r>
              <a:rPr lang="fr-FR" sz="1600" i="1" dirty="0" smtClean="0">
                <a:solidFill>
                  <a:srgbClr val="FF0000"/>
                </a:solidFill>
              </a:rPr>
              <a:t> </a:t>
            </a:r>
            <a:r>
              <a:rPr lang="fr-FR" sz="1600" i="1" dirty="0" smtClean="0"/>
              <a:t>parti</a:t>
            </a:r>
            <a:r>
              <a:rPr lang="fr-FR" sz="1600" b="1" i="1" dirty="0" smtClean="0">
                <a:solidFill>
                  <a:srgbClr val="FF0000"/>
                </a:solidFill>
              </a:rPr>
              <a:t>es</a:t>
            </a:r>
            <a:r>
              <a:rPr lang="fr-FR" sz="1600" i="1" dirty="0" smtClean="0"/>
              <a:t>.</a:t>
            </a:r>
            <a:endParaRPr lang="fr-FR" sz="1600" i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87427" y="2780928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IMPORTANT</a:t>
            </a:r>
          </a:p>
          <a:p>
            <a:r>
              <a:rPr lang="fr-FR" sz="1600" dirty="0" smtClean="0"/>
              <a:t>Avec l’auxiliaire  </a:t>
            </a:r>
            <a:r>
              <a:rPr lang="fr-FR" sz="1600" b="1" dirty="0" smtClean="0">
                <a:solidFill>
                  <a:srgbClr val="0070C0"/>
                </a:solidFill>
              </a:rPr>
              <a:t>AVOIR</a:t>
            </a:r>
            <a:r>
              <a:rPr lang="fr-FR" sz="1600" dirty="0" smtClean="0"/>
              <a:t>:  le participe ne s’accorde </a:t>
            </a:r>
            <a:r>
              <a:rPr lang="fr-FR" sz="1600" u="sng" dirty="0" smtClean="0"/>
              <a:t>jamais</a:t>
            </a:r>
            <a:r>
              <a:rPr lang="fr-FR" sz="1600" dirty="0" smtClean="0"/>
              <a:t> avec le sujet. </a:t>
            </a:r>
            <a:r>
              <a:rPr lang="fr-FR" sz="1600" i="1" dirty="0" smtClean="0"/>
              <a:t>Exemple: Elle </a:t>
            </a:r>
            <a:r>
              <a:rPr lang="fr-FR" sz="1600" b="1" i="1" dirty="0" smtClean="0">
                <a:solidFill>
                  <a:srgbClr val="0070C0"/>
                </a:solidFill>
              </a:rPr>
              <a:t>a</a:t>
            </a:r>
            <a:r>
              <a:rPr lang="fr-FR" sz="1600" i="1" dirty="0" smtClean="0">
                <a:solidFill>
                  <a:srgbClr val="0070C0"/>
                </a:solidFill>
              </a:rPr>
              <a:t> </a:t>
            </a:r>
            <a:r>
              <a:rPr lang="fr-FR" sz="1600" i="1" dirty="0" smtClean="0"/>
              <a:t>parl</a:t>
            </a:r>
            <a:r>
              <a:rPr lang="fr-FR" sz="1600" b="1" i="1" dirty="0" smtClean="0">
                <a:solidFill>
                  <a:srgbClr val="0070C0"/>
                </a:solidFill>
              </a:rPr>
              <a:t>é</a:t>
            </a:r>
            <a:r>
              <a:rPr lang="fr-FR" sz="1600" i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97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1027</Words>
  <Application>Microsoft Office PowerPoint</Application>
  <PresentationFormat>Presentación en pantalla (4:3)</PresentationFormat>
  <Paragraphs>305</Paragraphs>
  <Slides>23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</vt:lpstr>
      <vt:lpstr>Tema de Office</vt:lpstr>
      <vt:lpstr>Le passé composé </vt:lpstr>
      <vt:lpstr>Le passé composé</vt:lpstr>
      <vt:lpstr>PARLER</vt:lpstr>
      <vt:lpstr>Presentación de PowerPoint</vt:lpstr>
      <vt:lpstr>FINIR</vt:lpstr>
      <vt:lpstr>Presentación de PowerPoint</vt:lpstr>
      <vt:lpstr>VOULOIR</vt:lpstr>
      <vt:lpstr>Presentación de PowerPoint</vt:lpstr>
      <vt:lpstr>DIRE et FAIRE</vt:lpstr>
      <vt:lpstr>Presentación de PowerPoint</vt:lpstr>
      <vt:lpstr>METTRE et PRENDRE</vt:lpstr>
      <vt:lpstr>Presentación de PowerPoint</vt:lpstr>
      <vt:lpstr>Exercices</vt:lpstr>
      <vt:lpstr>Le passé composé</vt:lpstr>
      <vt:lpstr>Les verbes pronominaux</vt:lpstr>
      <vt:lpstr>SE LEVER</vt:lpstr>
      <vt:lpstr>Exercices</vt:lpstr>
      <vt:lpstr>Les 14 verbes  (de la montagne)</vt:lpstr>
      <vt:lpstr>Presentación de PowerPoint</vt:lpstr>
      <vt:lpstr>Liste des 14 verbes qui se conjuguent avec ÊTRE au passé composé</vt:lpstr>
      <vt:lpstr>Exercices</vt:lpstr>
      <vt:lpstr>Le passé composé</vt:lpstr>
      <vt:lpstr>Presentación de PowerPoint</vt:lpstr>
    </vt:vector>
  </TitlesOfParts>
  <Company>Luffi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passé composé</dc:title>
  <dc:creator>Luffi</dc:creator>
  <cp:lastModifiedBy>Xavier Ayén Pasamonte</cp:lastModifiedBy>
  <cp:revision>49</cp:revision>
  <cp:lastPrinted>2019-06-04T08:33:17Z</cp:lastPrinted>
  <dcterms:created xsi:type="dcterms:W3CDTF">2014-11-15T16:23:45Z</dcterms:created>
  <dcterms:modified xsi:type="dcterms:W3CDTF">2019-10-12T13:52:06Z</dcterms:modified>
</cp:coreProperties>
</file>