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3" r:id="rId3"/>
    <p:sldId id="264" r:id="rId4"/>
    <p:sldId id="268" r:id="rId5"/>
    <p:sldId id="269" r:id="rId6"/>
    <p:sldId id="270" r:id="rId7"/>
    <p:sldId id="271" r:id="rId8"/>
    <p:sldId id="267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28B9-EC77-460B-8668-4935C87EDE11}" type="datetimeFigureOut">
              <a:rPr lang="fr-FR" smtClean="0"/>
              <a:t>26/09/2019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E424-F41D-4E17-8002-F5F10065215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866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28B9-EC77-460B-8668-4935C87EDE11}" type="datetimeFigureOut">
              <a:rPr lang="fr-FR" smtClean="0"/>
              <a:t>26/09/2019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E424-F41D-4E17-8002-F5F10065215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794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28B9-EC77-460B-8668-4935C87EDE11}" type="datetimeFigureOut">
              <a:rPr lang="fr-FR" smtClean="0"/>
              <a:t>26/09/2019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E424-F41D-4E17-8002-F5F10065215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0239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28B9-EC77-460B-8668-4935C87EDE11}" type="datetimeFigureOut">
              <a:rPr lang="fr-FR" smtClean="0"/>
              <a:t>26/09/2019</a:t>
            </a:fld>
            <a:endParaRPr lang="fr-F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E424-F41D-4E17-8002-F5F10065215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304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28B9-EC77-460B-8668-4935C87EDE11}" type="datetimeFigureOut">
              <a:rPr lang="fr-FR" smtClean="0"/>
              <a:t>26/09/2019</a:t>
            </a:fld>
            <a:endParaRPr lang="fr-F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E424-F41D-4E17-8002-F5F10065215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276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28B9-EC77-460B-8668-4935C87EDE11}" type="datetimeFigureOut">
              <a:rPr lang="fr-FR" smtClean="0"/>
              <a:t>26/09/2019</a:t>
            </a:fld>
            <a:endParaRPr lang="fr-F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E424-F41D-4E17-8002-F5F10065215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095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28B9-EC77-460B-8668-4935C87EDE11}" type="datetimeFigureOut">
              <a:rPr lang="fr-FR" smtClean="0"/>
              <a:t>26/09/2019</a:t>
            </a:fld>
            <a:endParaRPr lang="fr-F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E424-F41D-4E17-8002-F5F10065215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1107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28B9-EC77-460B-8668-4935C87EDE11}" type="datetimeFigureOut">
              <a:rPr lang="fr-FR" smtClean="0"/>
              <a:t>26/09/2019</a:t>
            </a:fld>
            <a:endParaRPr lang="fr-F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E424-F41D-4E17-8002-F5F10065215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6509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28B9-EC77-460B-8668-4935C87EDE11}" type="datetimeFigureOut">
              <a:rPr lang="fr-FR" smtClean="0"/>
              <a:t>26/09/2019</a:t>
            </a:fld>
            <a:endParaRPr lang="fr-F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E424-F41D-4E17-8002-F5F10065215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770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28B9-EC77-460B-8668-4935C87EDE11}" type="datetimeFigureOut">
              <a:rPr lang="fr-FR" smtClean="0"/>
              <a:t>26/09/2019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E424-F41D-4E17-8002-F5F10065215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4098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28B9-EC77-460B-8668-4935C87EDE11}" type="datetimeFigureOut">
              <a:rPr lang="fr-FR" smtClean="0"/>
              <a:t>26/09/2019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E424-F41D-4E17-8002-F5F10065215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440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E28B9-EC77-460B-8668-4935C87EDE11}" type="datetimeFigureOut">
              <a:rPr lang="fr-FR" smtClean="0"/>
              <a:t>26/09/2019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7E424-F41D-4E17-8002-F5F10065215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6137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ancaisfacile.com/exercices/exercice-francais-2/exercice-francais-51851.php" TargetMode="External"/><Relationship Id="rId2" Type="http://schemas.openxmlformats.org/officeDocument/2006/relationships/hyperlink" Target="http://www.francaisfacile.com/exercices/exercice-francais-2/exercice-francais-26719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rtholud.com/verbes-ger-imparfait-1.html" TargetMode="External"/><Relationship Id="rId5" Type="http://schemas.openxmlformats.org/officeDocument/2006/relationships/hyperlink" Target="https://www.francaisfacile.com/exercices/exercice-francais-2/exercice-francais-92977.php" TargetMode="External"/><Relationship Id="rId4" Type="http://schemas.openxmlformats.org/officeDocument/2006/relationships/hyperlink" Target="https://www.francaisfacile.com/exercices/exercice-francais-2/exercice-francais-56267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6856" y="18864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0070C0"/>
                </a:solidFill>
                <a:cs typeface="Arial" panose="020B0604020202020204" pitchFamily="34" charset="0"/>
              </a:rPr>
              <a:t>L’imparfait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79512" y="1124744"/>
            <a:ext cx="84969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cs typeface="Arial" panose="020B0604020202020204" pitchFamily="34" charset="0"/>
              </a:rPr>
              <a:t>EMPLOI: L’imparfait est le temps des </a:t>
            </a:r>
            <a:r>
              <a:rPr lang="fr-FR" sz="16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habitudes</a:t>
            </a:r>
            <a:r>
              <a:rPr lang="fr-FR" sz="1600" b="1" dirty="0" smtClean="0">
                <a:cs typeface="Arial" panose="020B0604020202020204" pitchFamily="34" charset="0"/>
              </a:rPr>
              <a:t>, des </a:t>
            </a:r>
            <a:r>
              <a:rPr lang="fr-FR" sz="16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circonstances</a:t>
            </a:r>
            <a:r>
              <a:rPr lang="fr-FR" sz="1600" b="1" dirty="0" smtClean="0">
                <a:cs typeface="Arial" panose="020B0604020202020204" pitchFamily="34" charset="0"/>
              </a:rPr>
              <a:t>, d’une </a:t>
            </a:r>
            <a:r>
              <a:rPr lang="fr-FR" sz="16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action en cours</a:t>
            </a:r>
            <a:r>
              <a:rPr lang="fr-FR" sz="1600" b="1" dirty="0" smtClean="0">
                <a:cs typeface="Arial" panose="020B0604020202020204" pitchFamily="34" charset="0"/>
              </a:rPr>
              <a:t>.</a:t>
            </a:r>
          </a:p>
          <a:p>
            <a:endParaRPr lang="fr-FR" sz="1600" b="1" dirty="0"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fr-FR" sz="1600" dirty="0" smtClean="0"/>
              <a:t>L’imparfait décrit les habitudes. Il répond à la question</a:t>
            </a:r>
            <a:r>
              <a:rPr lang="fr-FR" sz="1600" i="1" dirty="0" smtClean="0"/>
              <a:t>: </a:t>
            </a:r>
            <a:r>
              <a:rPr lang="fr-FR" sz="1600" b="1" i="1" dirty="0">
                <a:solidFill>
                  <a:srgbClr val="FF0000"/>
                </a:solidFill>
              </a:rPr>
              <a:t>Comment </a:t>
            </a:r>
            <a:r>
              <a:rPr lang="fr-FR" sz="1600" b="1" i="1" dirty="0" smtClean="0">
                <a:solidFill>
                  <a:srgbClr val="FF0000"/>
                </a:solidFill>
              </a:rPr>
              <a:t>c’était?</a:t>
            </a:r>
            <a:endParaRPr lang="fr-FR" sz="1600" i="1" dirty="0" smtClean="0">
              <a:solidFill>
                <a:srgbClr val="FF0000"/>
              </a:solidFill>
            </a:endParaRPr>
          </a:p>
          <a:p>
            <a:r>
              <a:rPr lang="fr-FR" sz="1400" i="1" dirty="0" smtClean="0"/>
              <a:t>Exemple: </a:t>
            </a:r>
          </a:p>
          <a:p>
            <a:pPr lvl="1"/>
            <a:r>
              <a:rPr lang="fr-FR" sz="1400" i="1" dirty="0" smtClean="0"/>
              <a:t>Quand </a:t>
            </a:r>
            <a:r>
              <a:rPr lang="fr-FR" sz="1400" b="1" i="1" dirty="0" smtClean="0">
                <a:solidFill>
                  <a:srgbClr val="0070C0"/>
                </a:solidFill>
              </a:rPr>
              <a:t>j’étais</a:t>
            </a:r>
            <a:r>
              <a:rPr lang="fr-FR" sz="1400" i="1" dirty="0" smtClean="0"/>
              <a:t> </a:t>
            </a:r>
            <a:r>
              <a:rPr lang="fr-FR" sz="1400" i="1" dirty="0"/>
              <a:t>jeune, les choses </a:t>
            </a:r>
            <a:r>
              <a:rPr lang="fr-FR" sz="1400" b="1" i="1" dirty="0">
                <a:solidFill>
                  <a:srgbClr val="0070C0"/>
                </a:solidFill>
              </a:rPr>
              <a:t>étaient</a:t>
            </a:r>
            <a:r>
              <a:rPr lang="fr-FR" sz="1400" i="1" dirty="0"/>
              <a:t> différentes. Internet </a:t>
            </a:r>
            <a:r>
              <a:rPr lang="fr-FR" sz="1400" b="1" i="1" dirty="0">
                <a:solidFill>
                  <a:srgbClr val="0070C0"/>
                </a:solidFill>
              </a:rPr>
              <a:t>n’existait pas</a:t>
            </a:r>
            <a:r>
              <a:rPr lang="fr-FR" sz="1400" i="1" dirty="0"/>
              <a:t>. On </a:t>
            </a:r>
            <a:r>
              <a:rPr lang="fr-FR" sz="1400" b="1" i="1" dirty="0">
                <a:solidFill>
                  <a:srgbClr val="0070C0"/>
                </a:solidFill>
              </a:rPr>
              <a:t>ne voyageait pas</a:t>
            </a:r>
            <a:r>
              <a:rPr lang="fr-FR" sz="1400" i="1" dirty="0"/>
              <a:t> tant.</a:t>
            </a:r>
          </a:p>
          <a:p>
            <a:pPr lvl="1"/>
            <a:r>
              <a:rPr lang="fr-FR" sz="1400" i="1" dirty="0"/>
              <a:t>Quand je </a:t>
            </a:r>
            <a:r>
              <a:rPr lang="fr-FR" sz="1400" b="1" i="1" dirty="0">
                <a:solidFill>
                  <a:srgbClr val="0070C0"/>
                </a:solidFill>
              </a:rPr>
              <a:t>travaillais</a:t>
            </a:r>
            <a:r>
              <a:rPr lang="fr-FR" sz="1400" i="1" dirty="0"/>
              <a:t> chez Danone, je </a:t>
            </a:r>
            <a:r>
              <a:rPr lang="fr-FR" sz="1400" b="1" i="1" dirty="0">
                <a:solidFill>
                  <a:srgbClr val="0070C0"/>
                </a:solidFill>
              </a:rPr>
              <a:t>voyageais</a:t>
            </a:r>
            <a:r>
              <a:rPr lang="fr-FR" sz="1400" i="1" dirty="0"/>
              <a:t> beaucoup.</a:t>
            </a:r>
          </a:p>
          <a:p>
            <a:pPr lvl="1"/>
            <a:r>
              <a:rPr lang="fr-FR" sz="1400" i="1" dirty="0" smtClean="0"/>
              <a:t>Hier</a:t>
            </a:r>
            <a:r>
              <a:rPr lang="fr-FR" sz="1400" i="1" dirty="0"/>
              <a:t>, je suis allée (PC: action dans le passé) à Lyon pour affaires. Il </a:t>
            </a:r>
            <a:r>
              <a:rPr lang="fr-FR" sz="1400" b="1" i="1" dirty="0">
                <a:solidFill>
                  <a:srgbClr val="0070C0"/>
                </a:solidFill>
              </a:rPr>
              <a:t>faisait </a:t>
            </a:r>
            <a:r>
              <a:rPr lang="fr-FR" sz="1400" i="1" dirty="0"/>
              <a:t>beau, </a:t>
            </a:r>
            <a:r>
              <a:rPr lang="fr-FR" sz="1400" b="1" i="1" dirty="0">
                <a:solidFill>
                  <a:srgbClr val="0070C0"/>
                </a:solidFill>
              </a:rPr>
              <a:t>il y avai</a:t>
            </a:r>
            <a:r>
              <a:rPr lang="fr-FR" sz="1400" i="1" dirty="0"/>
              <a:t>t du soleil (Comment c’était? )</a:t>
            </a:r>
          </a:p>
          <a:p>
            <a:endParaRPr lang="fr-FR" sz="1600" dirty="0"/>
          </a:p>
          <a:p>
            <a:pPr marL="342900" indent="-342900">
              <a:buFont typeface="+mj-lt"/>
              <a:buAutoNum type="arabicPeriod" startAt="2"/>
            </a:pPr>
            <a:r>
              <a:rPr lang="fr-FR" sz="1600" dirty="0" smtClean="0"/>
              <a:t>L’imparfait explique les circonstances. Il répond aussi à la question: </a:t>
            </a:r>
            <a:r>
              <a:rPr lang="fr-FR" sz="1600" b="1" i="1" dirty="0" smtClean="0">
                <a:solidFill>
                  <a:srgbClr val="FF0000"/>
                </a:solidFill>
              </a:rPr>
              <a:t>Pourquoi ?</a:t>
            </a:r>
            <a:endParaRPr lang="fr-FR" sz="1600" b="1" i="1" dirty="0">
              <a:solidFill>
                <a:srgbClr val="FF0000"/>
              </a:solidFill>
            </a:endParaRPr>
          </a:p>
          <a:p>
            <a:r>
              <a:rPr lang="fr-FR" sz="1400" i="1" dirty="0"/>
              <a:t>Exemple: </a:t>
            </a:r>
          </a:p>
          <a:p>
            <a:pPr lvl="1"/>
            <a:r>
              <a:rPr lang="fr-FR" sz="1400" i="1" dirty="0"/>
              <a:t>Il n’est pas venu (qu’est-ce qu’il s’est passé? PC), parce qu’</a:t>
            </a:r>
            <a:r>
              <a:rPr lang="fr-FR" sz="1400" b="1" i="1" dirty="0">
                <a:solidFill>
                  <a:srgbClr val="0070C0"/>
                </a:solidFill>
              </a:rPr>
              <a:t>il était</a:t>
            </a:r>
            <a:r>
              <a:rPr lang="fr-FR" sz="1400" i="1" dirty="0"/>
              <a:t> malade (explication: </a:t>
            </a:r>
            <a:r>
              <a:rPr lang="fr-FR" sz="1400" i="1" dirty="0" smtClean="0"/>
              <a:t>imparfait). </a:t>
            </a:r>
            <a:endParaRPr lang="fr-FR" sz="1400" i="1" dirty="0"/>
          </a:p>
          <a:p>
            <a:pPr lvl="1"/>
            <a:r>
              <a:rPr lang="fr-FR" sz="1400" i="1" dirty="0"/>
              <a:t>Il est arrivé en retard (qu’est-ce qu’il s’est passé? PC), parce qu</a:t>
            </a:r>
            <a:r>
              <a:rPr lang="fr-FR" sz="1400" b="1" i="1" dirty="0">
                <a:solidFill>
                  <a:srgbClr val="0070C0"/>
                </a:solidFill>
              </a:rPr>
              <a:t>’il y avait </a:t>
            </a:r>
            <a:r>
              <a:rPr lang="fr-FR" sz="1400" i="1" dirty="0"/>
              <a:t>des embouteillages (explication: </a:t>
            </a:r>
            <a:r>
              <a:rPr lang="fr-FR" sz="1400" i="1" dirty="0" smtClean="0"/>
              <a:t>imparfait). </a:t>
            </a:r>
            <a:endParaRPr lang="fr-FR" sz="1400" i="1" dirty="0"/>
          </a:p>
          <a:p>
            <a:pPr lvl="1"/>
            <a:r>
              <a:rPr lang="fr-FR" sz="1400" i="1" dirty="0"/>
              <a:t>Le vol a été annule, parce qu</a:t>
            </a:r>
            <a:r>
              <a:rPr lang="fr-FR" sz="1400" b="1" i="1" dirty="0">
                <a:solidFill>
                  <a:srgbClr val="0070C0"/>
                </a:solidFill>
              </a:rPr>
              <a:t>’il y avait</a:t>
            </a:r>
            <a:r>
              <a:rPr lang="fr-FR" sz="1400" i="1" dirty="0"/>
              <a:t> une grève des pilotes.</a:t>
            </a:r>
          </a:p>
          <a:p>
            <a:endParaRPr lang="fr-FR" sz="1600" dirty="0"/>
          </a:p>
          <a:p>
            <a:pPr marL="342900" indent="-342900">
              <a:buFont typeface="+mj-lt"/>
              <a:buAutoNum type="arabicPeriod" startAt="3"/>
            </a:pPr>
            <a:r>
              <a:rPr lang="fr-FR" sz="1600" dirty="0" smtClean="0"/>
              <a:t>L’imparfait décrit une </a:t>
            </a:r>
            <a:r>
              <a:rPr lang="fr-FR" sz="1600" b="1" dirty="0" smtClean="0">
                <a:solidFill>
                  <a:srgbClr val="FF0000"/>
                </a:solidFill>
              </a:rPr>
              <a:t>action en cours </a:t>
            </a:r>
            <a:r>
              <a:rPr lang="fr-FR" sz="1600" dirty="0" smtClean="0"/>
              <a:t>dans le passé. C’est </a:t>
            </a:r>
            <a:r>
              <a:rPr lang="fr-FR" sz="1600" dirty="0"/>
              <a:t>le </a:t>
            </a:r>
            <a:r>
              <a:rPr lang="fr-FR" sz="1600" b="1" dirty="0">
                <a:solidFill>
                  <a:srgbClr val="FF0000"/>
                </a:solidFill>
              </a:rPr>
              <a:t>passé continu</a:t>
            </a:r>
            <a:r>
              <a:rPr lang="fr-FR" sz="1600" dirty="0"/>
              <a:t>. Ce que j’étais en train de </a:t>
            </a:r>
            <a:r>
              <a:rPr lang="fr-FR" sz="1600" dirty="0" smtClean="0"/>
              <a:t>faire, </a:t>
            </a:r>
            <a:r>
              <a:rPr lang="fr-FR" sz="1600" dirty="0"/>
              <a:t>quand une action est venue interrompre.</a:t>
            </a:r>
          </a:p>
          <a:p>
            <a:r>
              <a:rPr lang="fr-FR" sz="1400" i="1" dirty="0"/>
              <a:t>Exemple: </a:t>
            </a:r>
          </a:p>
          <a:p>
            <a:pPr lvl="1"/>
            <a:r>
              <a:rPr lang="fr-FR" sz="1400" b="1" i="1" dirty="0">
                <a:solidFill>
                  <a:srgbClr val="0070C0"/>
                </a:solidFill>
              </a:rPr>
              <a:t>J’étais en train de </a:t>
            </a:r>
            <a:r>
              <a:rPr lang="fr-FR" sz="1400" i="1" dirty="0"/>
              <a:t>regarder la </a:t>
            </a:r>
            <a:r>
              <a:rPr lang="fr-FR" sz="1400" i="1" dirty="0" smtClean="0"/>
              <a:t>télé (=</a:t>
            </a:r>
            <a:r>
              <a:rPr lang="fr-FR" sz="1400" b="1" i="1" dirty="0" smtClean="0">
                <a:solidFill>
                  <a:srgbClr val="0070C0"/>
                </a:solidFill>
              </a:rPr>
              <a:t>je regardais</a:t>
            </a:r>
            <a:r>
              <a:rPr lang="fr-FR" sz="1400" i="1" dirty="0" smtClean="0"/>
              <a:t>), </a:t>
            </a:r>
            <a:r>
              <a:rPr lang="fr-FR" sz="1400" i="1" dirty="0"/>
              <a:t>quand le téléphone a sonné.</a:t>
            </a:r>
          </a:p>
          <a:p>
            <a:pPr lvl="1"/>
            <a:r>
              <a:rPr lang="fr-FR" sz="1400" b="1" i="1" dirty="0">
                <a:solidFill>
                  <a:srgbClr val="0070C0"/>
                </a:solidFill>
              </a:rPr>
              <a:t>J’étais en train de </a:t>
            </a:r>
            <a:r>
              <a:rPr lang="fr-FR" sz="1400" i="1" dirty="0"/>
              <a:t>présenter le budget pour l’année </a:t>
            </a:r>
            <a:r>
              <a:rPr lang="fr-FR" sz="1400" i="1" dirty="0" smtClean="0"/>
              <a:t>prochaine (</a:t>
            </a:r>
            <a:r>
              <a:rPr lang="fr-FR" sz="1400" b="1" i="1" dirty="0" smtClean="0">
                <a:solidFill>
                  <a:srgbClr val="0070C0"/>
                </a:solidFill>
              </a:rPr>
              <a:t>je présentais</a:t>
            </a:r>
            <a:r>
              <a:rPr lang="fr-FR" sz="1400" i="1" dirty="0" smtClean="0"/>
              <a:t>), </a:t>
            </a:r>
            <a:r>
              <a:rPr lang="fr-FR" sz="1400" i="1" dirty="0"/>
              <a:t>quand le comptable m’a interrompue</a:t>
            </a:r>
            <a:r>
              <a:rPr lang="fr-FR" sz="1400" i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486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21 Grupo"/>
          <p:cNvGrpSpPr/>
          <p:nvPr/>
        </p:nvGrpSpPr>
        <p:grpSpPr>
          <a:xfrm>
            <a:off x="189687" y="243553"/>
            <a:ext cx="8856985" cy="6555640"/>
            <a:chOff x="-3008708" y="-1738784"/>
            <a:chExt cx="8570969" cy="5322540"/>
          </a:xfrm>
        </p:grpSpPr>
        <p:sp>
          <p:nvSpPr>
            <p:cNvPr id="3" name="2 Rectángulo"/>
            <p:cNvSpPr/>
            <p:nvPr/>
          </p:nvSpPr>
          <p:spPr>
            <a:xfrm>
              <a:off x="-3008708" y="-1738784"/>
              <a:ext cx="8570969" cy="53225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fr-FR" sz="1600" b="1" dirty="0" smtClean="0">
                <a:cs typeface="Arial" panose="020B0604020202020204" pitchFamily="34" charset="0"/>
              </a:endParaRPr>
            </a:p>
            <a:p>
              <a:endParaRPr lang="fr-FR" sz="1600" b="1" dirty="0" smtClean="0">
                <a:cs typeface="Arial" panose="020B0604020202020204" pitchFamily="34" charset="0"/>
              </a:endParaRPr>
            </a:p>
            <a:p>
              <a:endParaRPr lang="fr-FR" sz="1600" b="1" dirty="0" smtClean="0">
                <a:cs typeface="Arial" panose="020B0604020202020204" pitchFamily="34" charset="0"/>
              </a:endParaRPr>
            </a:p>
            <a:p>
              <a:r>
                <a:rPr lang="fr-FR" sz="1600" dirty="0" smtClean="0"/>
                <a:t>Il est formé </a:t>
              </a:r>
              <a:r>
                <a:rPr lang="fr-FR" sz="1600" b="1" dirty="0" smtClean="0">
                  <a:solidFill>
                    <a:srgbClr val="0070C0"/>
                  </a:solidFill>
                </a:rPr>
                <a:t>sur le radical de la 1ère personne du pluriel (nous) du présent </a:t>
              </a:r>
              <a:r>
                <a:rPr lang="fr-FR" sz="1600" dirty="0" smtClean="0"/>
                <a:t>auquel on ajoute les </a:t>
              </a:r>
              <a:r>
                <a:rPr lang="fr-FR" sz="1600" b="1" dirty="0" smtClean="0">
                  <a:solidFill>
                    <a:srgbClr val="0070C0"/>
                  </a:solidFill>
                </a:rPr>
                <a:t>terminaisons de l’imparfait</a:t>
              </a:r>
              <a:r>
                <a:rPr lang="fr-FR" sz="1600" dirty="0" smtClean="0"/>
                <a:t>.</a:t>
              </a:r>
              <a:endParaRPr lang="fr-FR" sz="1600" b="1" dirty="0" smtClean="0">
                <a:solidFill>
                  <a:srgbClr val="0070C0"/>
                </a:solidFill>
              </a:endParaRPr>
            </a:p>
            <a:p>
              <a:pPr lvl="8"/>
              <a:r>
                <a:rPr lang="es-ES" sz="1600" dirty="0" smtClean="0"/>
                <a:t>   </a:t>
              </a:r>
              <a:r>
                <a:rPr lang="es-ES" sz="2000" dirty="0" smtClean="0"/>
                <a:t> 	 </a:t>
              </a:r>
              <a:endParaRPr lang="es-ES" sz="2000" dirty="0"/>
            </a:p>
            <a:p>
              <a:pPr lvl="8"/>
              <a:endParaRPr lang="es-ES" sz="1600" b="1" dirty="0" smtClean="0">
                <a:solidFill>
                  <a:srgbClr val="0070C0"/>
                </a:solidFill>
              </a:endParaRPr>
            </a:p>
            <a:p>
              <a:r>
                <a:rPr lang="es-ES" sz="1600" dirty="0" smtClean="0"/>
                <a:t>					       +</a:t>
              </a:r>
            </a:p>
            <a:p>
              <a:r>
                <a:rPr lang="es-ES" sz="1600" dirty="0" smtClean="0"/>
                <a:t>	</a:t>
              </a:r>
            </a:p>
            <a:p>
              <a:endParaRPr lang="es-ES" sz="1600" dirty="0" smtClean="0"/>
            </a:p>
            <a:p>
              <a:endParaRPr lang="es-ES" sz="1600" dirty="0" smtClean="0"/>
            </a:p>
            <a:p>
              <a:endParaRPr lang="es-ES" sz="1600" dirty="0"/>
            </a:p>
            <a:p>
              <a:endParaRPr lang="es-ES" sz="1600" dirty="0" smtClean="0"/>
            </a:p>
            <a:p>
              <a:endParaRPr lang="es-ES" sz="1600" dirty="0"/>
            </a:p>
            <a:p>
              <a:endParaRPr lang="es-ES" sz="1600" dirty="0"/>
            </a:p>
            <a:p>
              <a:endParaRPr lang="es-ES" sz="1600" dirty="0" smtClean="0"/>
            </a:p>
            <a:p>
              <a:endParaRPr lang="es-ES" sz="1600" dirty="0"/>
            </a:p>
            <a:p>
              <a:pPr lvl="1"/>
              <a:endParaRPr lang="es-ES" sz="1600" i="1" dirty="0" smtClean="0"/>
            </a:p>
            <a:p>
              <a:pPr lvl="1"/>
              <a:r>
                <a:rPr lang="fr-FR" sz="1600" dirty="0" smtClean="0"/>
                <a:t> </a:t>
              </a:r>
            </a:p>
            <a:p>
              <a:endParaRPr lang="fr-FR" sz="1600" b="1" dirty="0" smtClean="0"/>
            </a:p>
            <a:p>
              <a:r>
                <a:rPr lang="fr-FR" sz="1600" b="1" dirty="0" smtClean="0"/>
                <a:t> </a:t>
              </a:r>
            </a:p>
            <a:p>
              <a:endParaRPr lang="fr-FR" sz="1600" b="1" dirty="0" smtClean="0">
                <a:solidFill>
                  <a:srgbClr val="0070C0"/>
                </a:solidFill>
              </a:endParaRPr>
            </a:p>
            <a:p>
              <a:endParaRPr lang="fr-FR" sz="1600" b="1" dirty="0" smtClean="0">
                <a:solidFill>
                  <a:srgbClr val="0070C0"/>
                </a:solidFill>
              </a:endParaRPr>
            </a:p>
            <a:p>
              <a:endParaRPr lang="fr-FR" sz="1600" b="1" dirty="0" smtClean="0">
                <a:solidFill>
                  <a:srgbClr val="0070C0"/>
                </a:solidFill>
              </a:endParaRPr>
            </a:p>
            <a:p>
              <a:r>
                <a:rPr lang="fr-FR" sz="1600" b="1" dirty="0" smtClean="0">
                  <a:solidFill>
                    <a:srgbClr val="0070C0"/>
                  </a:solidFill>
                </a:rPr>
                <a:t>Je parlais		Tu finissais	 	On sortait		 Vous partiez 	</a:t>
              </a:r>
              <a:r>
                <a:rPr lang="fr-FR" sz="1600" b="1" dirty="0" err="1" smtClean="0">
                  <a:solidFill>
                    <a:srgbClr val="0070C0"/>
                  </a:solidFill>
                </a:rPr>
                <a:t>IIs</a:t>
              </a:r>
              <a:r>
                <a:rPr lang="fr-FR" sz="1600" b="1" dirty="0" smtClean="0">
                  <a:solidFill>
                    <a:srgbClr val="0070C0"/>
                  </a:solidFill>
                </a:rPr>
                <a:t> travaillaient</a:t>
              </a:r>
            </a:p>
            <a:p>
              <a:endParaRPr lang="fr-FR" sz="1600" b="1" dirty="0" smtClean="0">
                <a:solidFill>
                  <a:srgbClr val="0070C0"/>
                </a:solidFill>
              </a:endParaRPr>
            </a:p>
          </p:txBody>
        </p:sp>
        <p:grpSp>
          <p:nvGrpSpPr>
            <p:cNvPr id="4" name="3 Grupo"/>
            <p:cNvGrpSpPr/>
            <p:nvPr/>
          </p:nvGrpSpPr>
          <p:grpSpPr>
            <a:xfrm>
              <a:off x="-2630357" y="-555634"/>
              <a:ext cx="7789325" cy="3281806"/>
              <a:chOff x="-834821" y="1605776"/>
              <a:chExt cx="5861876" cy="3424491"/>
            </a:xfrm>
          </p:grpSpPr>
          <p:sp>
            <p:nvSpPr>
              <p:cNvPr id="10" name="9 Rectángulo redondeado"/>
              <p:cNvSpPr/>
              <p:nvPr/>
            </p:nvSpPr>
            <p:spPr>
              <a:xfrm>
                <a:off x="-834820" y="2398845"/>
                <a:ext cx="1566460" cy="2631422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>
                    <a:solidFill>
                      <a:schemeClr val="tx1"/>
                    </a:solidFill>
                  </a:rPr>
                  <a:t>PARLER</a:t>
                </a: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Nous </a:t>
                </a:r>
                <a:r>
                  <a:rPr lang="fr-FR" sz="1600" dirty="0" smtClean="0">
                    <a:solidFill>
                      <a:srgbClr val="FF0000"/>
                    </a:solidFill>
                  </a:rPr>
                  <a:t>	</a:t>
                </a:r>
                <a:r>
                  <a:rPr lang="fr-FR" sz="1600" dirty="0" err="1" smtClean="0">
                    <a:solidFill>
                      <a:srgbClr val="FF0000"/>
                    </a:solidFill>
                  </a:rPr>
                  <a:t>parl</a:t>
                </a:r>
                <a:r>
                  <a:rPr lang="fr-FR" sz="1600" dirty="0" smtClean="0">
                    <a:solidFill>
                      <a:srgbClr val="FF0000"/>
                    </a:solidFill>
                  </a:rPr>
                  <a:t>  </a:t>
                </a:r>
                <a:r>
                  <a:rPr lang="fr-FR" sz="1600" dirty="0" err="1" smtClean="0">
                    <a:solidFill>
                      <a:schemeClr val="tx1"/>
                    </a:solidFill>
                  </a:rPr>
                  <a:t>ons</a:t>
                </a:r>
                <a:endParaRPr lang="fr-FR" sz="1600" dirty="0" smtClean="0">
                  <a:solidFill>
                    <a:schemeClr val="tx1"/>
                  </a:solidFill>
                </a:endParaRPr>
              </a:p>
              <a:p>
                <a:endParaRPr lang="fr-FR" sz="1600" dirty="0" smtClean="0">
                  <a:solidFill>
                    <a:srgbClr val="FF0000"/>
                  </a:solidFill>
                </a:endParaRP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Je </a:t>
                </a:r>
                <a:r>
                  <a:rPr lang="fr-FR" sz="1600" dirty="0" smtClean="0">
                    <a:solidFill>
                      <a:srgbClr val="FF0000"/>
                    </a:solidFill>
                  </a:rPr>
                  <a:t>	</a:t>
                </a:r>
                <a:r>
                  <a:rPr lang="fr-FR" sz="1600" dirty="0" err="1" smtClean="0">
                    <a:solidFill>
                      <a:srgbClr val="FF0000"/>
                    </a:solidFill>
                  </a:rPr>
                  <a:t>parl</a:t>
                </a:r>
                <a:r>
                  <a:rPr lang="fr-FR" sz="1600" dirty="0" smtClean="0">
                    <a:solidFill>
                      <a:srgbClr val="FF0000"/>
                    </a:solidFill>
                  </a:rPr>
                  <a:t>-</a:t>
                </a: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Tu </a:t>
                </a:r>
                <a:r>
                  <a:rPr lang="fr-FR" sz="1600" dirty="0" smtClean="0">
                    <a:solidFill>
                      <a:srgbClr val="FF0000"/>
                    </a:solidFill>
                  </a:rPr>
                  <a:t>	</a:t>
                </a:r>
                <a:r>
                  <a:rPr lang="fr-FR" sz="1600" dirty="0" err="1" smtClean="0">
                    <a:solidFill>
                      <a:srgbClr val="FF0000"/>
                    </a:solidFill>
                  </a:rPr>
                  <a:t>parl</a:t>
                </a:r>
                <a:r>
                  <a:rPr lang="fr-FR" sz="1600" dirty="0" smtClean="0">
                    <a:solidFill>
                      <a:srgbClr val="FF0000"/>
                    </a:solidFill>
                  </a:rPr>
                  <a:t>-</a:t>
                </a: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Il, elle, on  </a:t>
                </a:r>
                <a:r>
                  <a:rPr lang="fr-FR" sz="1600" dirty="0" err="1" smtClean="0">
                    <a:solidFill>
                      <a:srgbClr val="FF0000"/>
                    </a:solidFill>
                  </a:rPr>
                  <a:t>parl</a:t>
                </a:r>
                <a:endParaRPr lang="fr-FR" sz="1600" dirty="0" smtClean="0">
                  <a:solidFill>
                    <a:srgbClr val="FF0000"/>
                  </a:solidFill>
                </a:endParaRP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Nous</a:t>
                </a:r>
                <a:r>
                  <a:rPr lang="fr-FR" sz="1600" dirty="0" smtClean="0">
                    <a:solidFill>
                      <a:srgbClr val="FF0000"/>
                    </a:solidFill>
                  </a:rPr>
                  <a:t> 	</a:t>
                </a:r>
                <a:r>
                  <a:rPr lang="fr-FR" sz="1600" dirty="0" err="1" smtClean="0">
                    <a:solidFill>
                      <a:srgbClr val="FF0000"/>
                    </a:solidFill>
                  </a:rPr>
                  <a:t>parl</a:t>
                </a:r>
                <a:r>
                  <a:rPr lang="fr-FR" sz="1600" dirty="0" smtClean="0">
                    <a:solidFill>
                      <a:srgbClr val="FF0000"/>
                    </a:solidFill>
                  </a:rPr>
                  <a:t>-</a:t>
                </a: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Vous </a:t>
                </a:r>
                <a:r>
                  <a:rPr lang="fr-FR" sz="1600" dirty="0" smtClean="0">
                    <a:solidFill>
                      <a:srgbClr val="FF0000"/>
                    </a:solidFill>
                  </a:rPr>
                  <a:t>	</a:t>
                </a:r>
                <a:r>
                  <a:rPr lang="fr-FR" sz="1600" dirty="0" err="1" smtClean="0">
                    <a:solidFill>
                      <a:srgbClr val="FF0000"/>
                    </a:solidFill>
                  </a:rPr>
                  <a:t>parl</a:t>
                </a:r>
                <a:r>
                  <a:rPr lang="fr-FR" sz="1600" dirty="0" smtClean="0">
                    <a:solidFill>
                      <a:srgbClr val="FF0000"/>
                    </a:solidFill>
                  </a:rPr>
                  <a:t>-</a:t>
                </a: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Ils, elles 	</a:t>
                </a:r>
                <a:r>
                  <a:rPr lang="fr-FR" sz="1600" dirty="0" err="1" smtClean="0">
                    <a:solidFill>
                      <a:srgbClr val="FF0000"/>
                    </a:solidFill>
                  </a:rPr>
                  <a:t>parl</a:t>
                </a:r>
                <a:r>
                  <a:rPr lang="fr-FR" sz="1600" dirty="0" smtClean="0">
                    <a:solidFill>
                      <a:srgbClr val="FF0000"/>
                    </a:solidFill>
                  </a:rPr>
                  <a:t>-</a:t>
                </a:r>
              </a:p>
              <a:p>
                <a:pPr algn="ctr"/>
                <a:endParaRPr lang="es-ES" dirty="0" smtClean="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7" name="6 Grupo"/>
              <p:cNvGrpSpPr/>
              <p:nvPr/>
            </p:nvGrpSpPr>
            <p:grpSpPr>
              <a:xfrm>
                <a:off x="-834821" y="1605776"/>
                <a:ext cx="5861876" cy="648072"/>
                <a:chOff x="-788680" y="2496840"/>
                <a:chExt cx="5861876" cy="648072"/>
              </a:xfrm>
            </p:grpSpPr>
            <p:sp>
              <p:nvSpPr>
                <p:cNvPr id="8" name="7 Rectángulo redondeado"/>
                <p:cNvSpPr/>
                <p:nvPr/>
              </p:nvSpPr>
              <p:spPr>
                <a:xfrm>
                  <a:off x="-788680" y="2496840"/>
                  <a:ext cx="3270619" cy="648072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 smtClean="0">
                      <a:solidFill>
                        <a:srgbClr val="FF0000"/>
                      </a:solidFill>
                    </a:rPr>
                    <a:t>Radical de NOUS au présent</a:t>
                  </a:r>
                  <a:endParaRPr lang="fr-FR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9" name="8 Rectángulo redondeado"/>
                <p:cNvSpPr/>
                <p:nvPr/>
              </p:nvSpPr>
              <p:spPr>
                <a:xfrm>
                  <a:off x="2743034" y="2496840"/>
                  <a:ext cx="2330162" cy="648072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 smtClean="0">
                      <a:solidFill>
                        <a:srgbClr val="FF0000"/>
                      </a:solidFill>
                    </a:rPr>
                    <a:t>Terminaisons de l’imparfait</a:t>
                  </a:r>
                  <a:endParaRPr lang="fr-FR" dirty="0"/>
                </a:p>
              </p:txBody>
            </p:sp>
          </p:grpSp>
        </p:grpSp>
        <p:sp>
          <p:nvSpPr>
            <p:cNvPr id="17" name="16 Rectángulo redondeado"/>
            <p:cNvSpPr/>
            <p:nvPr/>
          </p:nvSpPr>
          <p:spPr>
            <a:xfrm>
              <a:off x="-365851" y="204391"/>
              <a:ext cx="2081530" cy="252178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FINIR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Nous </a:t>
              </a:r>
              <a:r>
                <a:rPr lang="fr-FR" sz="1600" dirty="0" smtClean="0">
                  <a:solidFill>
                    <a:srgbClr val="FF0000"/>
                  </a:solidFill>
                </a:rPr>
                <a:t>	</a:t>
              </a:r>
              <a:r>
                <a:rPr lang="fr-FR" sz="1600" dirty="0" err="1" smtClean="0">
                  <a:solidFill>
                    <a:srgbClr val="FF0000"/>
                  </a:solidFill>
                </a:rPr>
                <a:t>finiss</a:t>
              </a:r>
              <a:r>
                <a:rPr lang="fr-FR" sz="1600" dirty="0" smtClean="0">
                  <a:solidFill>
                    <a:srgbClr val="FF0000"/>
                  </a:solidFill>
                </a:rPr>
                <a:t>  </a:t>
              </a:r>
              <a:r>
                <a:rPr lang="fr-FR" sz="1600" dirty="0" err="1" smtClean="0">
                  <a:solidFill>
                    <a:schemeClr val="tx1"/>
                  </a:solidFill>
                </a:rPr>
                <a:t>ons</a:t>
              </a:r>
              <a:endParaRPr lang="fr-FR" sz="1600" dirty="0" smtClean="0">
                <a:solidFill>
                  <a:schemeClr val="tx1"/>
                </a:solidFill>
              </a:endParaRPr>
            </a:p>
            <a:p>
              <a:endParaRPr lang="fr-FR" sz="1600" dirty="0" smtClean="0">
                <a:solidFill>
                  <a:srgbClr val="FF0000"/>
                </a:solidFill>
              </a:endParaRP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Je </a:t>
              </a:r>
              <a:r>
                <a:rPr lang="fr-FR" sz="1600" dirty="0" smtClean="0">
                  <a:solidFill>
                    <a:srgbClr val="FF0000"/>
                  </a:solidFill>
                </a:rPr>
                <a:t>	</a:t>
              </a:r>
              <a:r>
                <a:rPr lang="fr-FR" sz="1600" dirty="0" err="1" smtClean="0">
                  <a:solidFill>
                    <a:srgbClr val="FF0000"/>
                  </a:solidFill>
                </a:rPr>
                <a:t>finiss</a:t>
              </a:r>
              <a:r>
                <a:rPr lang="fr-FR" sz="1600" dirty="0" smtClean="0">
                  <a:solidFill>
                    <a:srgbClr val="FF0000"/>
                  </a:solidFill>
                </a:rPr>
                <a:t>-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Tu </a:t>
              </a:r>
              <a:r>
                <a:rPr lang="fr-FR" sz="1600" dirty="0" smtClean="0">
                  <a:solidFill>
                    <a:srgbClr val="FF0000"/>
                  </a:solidFill>
                </a:rPr>
                <a:t>	</a:t>
              </a:r>
              <a:r>
                <a:rPr lang="fr-FR" sz="1600" dirty="0" err="1" smtClean="0">
                  <a:solidFill>
                    <a:srgbClr val="FF0000"/>
                  </a:solidFill>
                </a:rPr>
                <a:t>finiss</a:t>
              </a:r>
              <a:r>
                <a:rPr lang="fr-FR" sz="1600" dirty="0" smtClean="0">
                  <a:solidFill>
                    <a:srgbClr val="FF0000"/>
                  </a:solidFill>
                </a:rPr>
                <a:t>-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Il, elle, on  </a:t>
              </a:r>
              <a:r>
                <a:rPr lang="fr-FR" sz="1600" dirty="0" err="1" smtClean="0">
                  <a:solidFill>
                    <a:srgbClr val="FF0000"/>
                  </a:solidFill>
                </a:rPr>
                <a:t>finiss</a:t>
              </a:r>
              <a:r>
                <a:rPr lang="fr-FR" sz="1600" dirty="0" smtClean="0">
                  <a:solidFill>
                    <a:srgbClr val="FF0000"/>
                  </a:solidFill>
                </a:rPr>
                <a:t>-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Nous</a:t>
              </a:r>
              <a:r>
                <a:rPr lang="fr-FR" sz="1600" dirty="0" smtClean="0">
                  <a:solidFill>
                    <a:srgbClr val="FF0000"/>
                  </a:solidFill>
                </a:rPr>
                <a:t> 	</a:t>
              </a:r>
              <a:r>
                <a:rPr lang="fr-FR" sz="1600" dirty="0" err="1" smtClean="0">
                  <a:solidFill>
                    <a:srgbClr val="FF0000"/>
                  </a:solidFill>
                </a:rPr>
                <a:t>finiss</a:t>
              </a:r>
              <a:r>
                <a:rPr lang="fr-FR" sz="1600" dirty="0" smtClean="0">
                  <a:solidFill>
                    <a:srgbClr val="FF0000"/>
                  </a:solidFill>
                </a:rPr>
                <a:t>-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Vous </a:t>
              </a:r>
              <a:r>
                <a:rPr lang="fr-FR" sz="1600" dirty="0" smtClean="0">
                  <a:solidFill>
                    <a:srgbClr val="FF0000"/>
                  </a:solidFill>
                </a:rPr>
                <a:t>	</a:t>
              </a:r>
              <a:r>
                <a:rPr lang="fr-FR" sz="1600" dirty="0" err="1" smtClean="0">
                  <a:solidFill>
                    <a:srgbClr val="FF0000"/>
                  </a:solidFill>
                </a:rPr>
                <a:t>finiss</a:t>
              </a:r>
              <a:r>
                <a:rPr lang="fr-FR" sz="1600" dirty="0" smtClean="0">
                  <a:solidFill>
                    <a:srgbClr val="FF0000"/>
                  </a:solidFill>
                </a:rPr>
                <a:t>-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Ils, elles 	</a:t>
              </a:r>
              <a:r>
                <a:rPr lang="fr-FR" sz="1600" dirty="0" err="1" smtClean="0">
                  <a:solidFill>
                    <a:srgbClr val="FF0000"/>
                  </a:solidFill>
                </a:rPr>
                <a:t>finiss</a:t>
              </a:r>
              <a:r>
                <a:rPr lang="fr-FR" sz="1600" dirty="0" smtClean="0">
                  <a:solidFill>
                    <a:srgbClr val="FF0000"/>
                  </a:solidFill>
                </a:rPr>
                <a:t>-</a:t>
              </a:r>
            </a:p>
            <a:p>
              <a:pPr algn="ctr"/>
              <a:endParaRPr lang="es-ES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8" name="17 Rectángulo redondeado"/>
            <p:cNvSpPr/>
            <p:nvPr/>
          </p:nvSpPr>
          <p:spPr>
            <a:xfrm>
              <a:off x="2570033" y="204390"/>
              <a:ext cx="2081530" cy="252178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 </a:t>
              </a:r>
              <a:endParaRPr lang="es-ES" sz="1600" dirty="0" smtClean="0">
                <a:solidFill>
                  <a:srgbClr val="FF0000"/>
                </a:solidFill>
              </a:endParaRPr>
            </a:p>
            <a:p>
              <a:pPr algn="ctr"/>
              <a:r>
                <a:rPr lang="fr-FR" sz="1600" dirty="0"/>
                <a:t>Pour tous les </a:t>
              </a:r>
              <a:r>
                <a:rPr lang="fr-FR" sz="1600" dirty="0" smtClean="0"/>
                <a:t>verbes</a:t>
              </a:r>
            </a:p>
            <a:p>
              <a:pPr algn="ctr"/>
              <a:endParaRPr lang="fr-FR" dirty="0"/>
            </a:p>
            <a:p>
              <a:pPr lvl="2"/>
              <a:r>
                <a:rPr lang="es-ES" sz="1600" dirty="0">
                  <a:solidFill>
                    <a:srgbClr val="FF0000"/>
                  </a:solidFill>
                </a:rPr>
                <a:t>-</a:t>
              </a:r>
              <a:r>
                <a:rPr lang="es-ES" sz="1600" dirty="0" err="1">
                  <a:solidFill>
                    <a:srgbClr val="FF0000"/>
                  </a:solidFill>
                </a:rPr>
                <a:t>ais</a:t>
              </a:r>
              <a:endParaRPr lang="es-ES" sz="1600" dirty="0">
                <a:solidFill>
                  <a:srgbClr val="FF0000"/>
                </a:solidFill>
              </a:endParaRPr>
            </a:p>
            <a:p>
              <a:pPr lvl="2"/>
              <a:r>
                <a:rPr lang="es-ES" sz="1600" dirty="0">
                  <a:solidFill>
                    <a:srgbClr val="FF0000"/>
                  </a:solidFill>
                </a:rPr>
                <a:t>-</a:t>
              </a:r>
              <a:r>
                <a:rPr lang="es-ES" sz="1600" dirty="0" err="1">
                  <a:solidFill>
                    <a:srgbClr val="FF0000"/>
                  </a:solidFill>
                </a:rPr>
                <a:t>ais</a:t>
              </a:r>
              <a:endParaRPr lang="es-ES" sz="1600" dirty="0">
                <a:solidFill>
                  <a:srgbClr val="FF0000"/>
                </a:solidFill>
              </a:endParaRPr>
            </a:p>
            <a:p>
              <a:pPr lvl="2"/>
              <a:r>
                <a:rPr lang="es-ES" sz="1600" dirty="0">
                  <a:solidFill>
                    <a:srgbClr val="FF0000"/>
                  </a:solidFill>
                </a:rPr>
                <a:t>-</a:t>
              </a:r>
              <a:r>
                <a:rPr lang="es-ES" sz="1600" dirty="0" err="1">
                  <a:solidFill>
                    <a:srgbClr val="FF0000"/>
                  </a:solidFill>
                </a:rPr>
                <a:t>ait</a:t>
              </a:r>
              <a:endParaRPr lang="es-ES" sz="1600" dirty="0">
                <a:solidFill>
                  <a:srgbClr val="FF0000"/>
                </a:solidFill>
              </a:endParaRPr>
            </a:p>
            <a:p>
              <a:pPr lvl="2"/>
              <a:r>
                <a:rPr lang="es-ES" sz="1600" dirty="0">
                  <a:solidFill>
                    <a:srgbClr val="FF0000"/>
                  </a:solidFill>
                </a:rPr>
                <a:t>-</a:t>
              </a:r>
              <a:r>
                <a:rPr lang="es-ES" sz="1600" dirty="0" err="1">
                  <a:solidFill>
                    <a:srgbClr val="FF0000"/>
                  </a:solidFill>
                </a:rPr>
                <a:t>ions</a:t>
              </a:r>
              <a:endParaRPr lang="es-ES" sz="1600" dirty="0">
                <a:solidFill>
                  <a:srgbClr val="FF0000"/>
                </a:solidFill>
              </a:endParaRPr>
            </a:p>
            <a:p>
              <a:pPr lvl="2"/>
              <a:r>
                <a:rPr lang="es-ES" sz="1600" dirty="0">
                  <a:solidFill>
                    <a:srgbClr val="FF0000"/>
                  </a:solidFill>
                </a:rPr>
                <a:t>-</a:t>
              </a:r>
              <a:r>
                <a:rPr lang="es-ES" sz="1600" dirty="0" err="1">
                  <a:solidFill>
                    <a:srgbClr val="FF0000"/>
                  </a:solidFill>
                </a:rPr>
                <a:t>iez</a:t>
              </a:r>
              <a:endParaRPr lang="es-ES" sz="1600" dirty="0">
                <a:solidFill>
                  <a:srgbClr val="FF0000"/>
                </a:solidFill>
              </a:endParaRPr>
            </a:p>
            <a:p>
              <a:pPr lvl="2"/>
              <a:r>
                <a:rPr lang="es-ES" sz="1600" dirty="0">
                  <a:solidFill>
                    <a:srgbClr val="FF0000"/>
                  </a:solidFill>
                </a:rPr>
                <a:t>-</a:t>
              </a:r>
              <a:r>
                <a:rPr lang="es-ES" sz="1600" dirty="0" err="1">
                  <a:solidFill>
                    <a:srgbClr val="FF0000"/>
                  </a:solidFill>
                </a:rPr>
                <a:t>aient</a:t>
              </a:r>
              <a:r>
                <a:rPr lang="es-ES" sz="1600" dirty="0">
                  <a:solidFill>
                    <a:srgbClr val="FF0000"/>
                  </a:solidFill>
                </a:rPr>
                <a:t> </a:t>
              </a:r>
              <a:endParaRPr lang="es-ES" sz="1600" dirty="0" smtClean="0">
                <a:solidFill>
                  <a:srgbClr val="FF0000"/>
                </a:solidFill>
              </a:endParaRPr>
            </a:p>
            <a:p>
              <a:pPr lvl="1" algn="ctr"/>
              <a:endParaRPr lang="es-ES" sz="1600" dirty="0">
                <a:solidFill>
                  <a:srgbClr val="FF0000"/>
                </a:solidFill>
              </a:endParaRPr>
            </a:p>
            <a:p>
              <a:pPr algn="ctr"/>
              <a:endParaRPr lang="es-ES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24" name="23 Grupo"/>
          <p:cNvGrpSpPr/>
          <p:nvPr/>
        </p:nvGrpSpPr>
        <p:grpSpPr>
          <a:xfrm>
            <a:off x="3968885" y="3192988"/>
            <a:ext cx="535027" cy="493298"/>
            <a:chOff x="3753619" y="2765633"/>
            <a:chExt cx="535027" cy="493298"/>
          </a:xfrm>
        </p:grpSpPr>
        <p:sp>
          <p:nvSpPr>
            <p:cNvPr id="19" name="18 Rectángulo"/>
            <p:cNvSpPr/>
            <p:nvPr/>
          </p:nvSpPr>
          <p:spPr>
            <a:xfrm>
              <a:off x="3753619" y="2765633"/>
              <a:ext cx="535027" cy="292483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0" name="19 Conector recto de flecha"/>
            <p:cNvCxnSpPr/>
            <p:nvPr/>
          </p:nvCxnSpPr>
          <p:spPr>
            <a:xfrm>
              <a:off x="4066090" y="3058116"/>
              <a:ext cx="4677" cy="20081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24 Grupo"/>
          <p:cNvGrpSpPr/>
          <p:nvPr/>
        </p:nvGrpSpPr>
        <p:grpSpPr>
          <a:xfrm>
            <a:off x="1512764" y="3200106"/>
            <a:ext cx="535027" cy="493298"/>
            <a:chOff x="3753619" y="2765633"/>
            <a:chExt cx="535027" cy="493298"/>
          </a:xfrm>
        </p:grpSpPr>
        <p:sp>
          <p:nvSpPr>
            <p:cNvPr id="26" name="25 Rectángulo"/>
            <p:cNvSpPr/>
            <p:nvPr/>
          </p:nvSpPr>
          <p:spPr>
            <a:xfrm>
              <a:off x="3753619" y="2765633"/>
              <a:ext cx="535027" cy="292483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7" name="26 Conector recto de flecha"/>
            <p:cNvCxnSpPr/>
            <p:nvPr/>
          </p:nvCxnSpPr>
          <p:spPr>
            <a:xfrm>
              <a:off x="4066090" y="3058116"/>
              <a:ext cx="4677" cy="20081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1 Título"/>
          <p:cNvSpPr>
            <a:spLocks noGrp="1"/>
          </p:cNvSpPr>
          <p:nvPr>
            <p:ph type="title"/>
          </p:nvPr>
        </p:nvSpPr>
        <p:spPr>
          <a:xfrm>
            <a:off x="446856" y="18864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0070C0"/>
                </a:solidFill>
                <a:cs typeface="Arial" panose="020B0604020202020204" pitchFamily="34" charset="0"/>
              </a:rPr>
              <a:t>Formation 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38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1520" y="1570489"/>
            <a:ext cx="8771572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/>
              <a:t>Comme </a:t>
            </a:r>
            <a:r>
              <a:rPr lang="fr-FR" sz="3200" dirty="0"/>
              <a:t>l’imparfait est formé sur le radical du présent de la 1ère personne du pluriel (</a:t>
            </a:r>
            <a:r>
              <a:rPr lang="fr-FR" sz="3200" b="1" dirty="0">
                <a:solidFill>
                  <a:srgbClr val="0070C0"/>
                </a:solidFill>
              </a:rPr>
              <a:t>nous</a:t>
            </a:r>
            <a:r>
              <a:rPr lang="fr-FR" sz="3200" dirty="0"/>
              <a:t>), tous Les verbes qui présentent une </a:t>
            </a:r>
            <a:r>
              <a:rPr lang="fr-FR" sz="3200" b="1" dirty="0">
                <a:solidFill>
                  <a:srgbClr val="0070C0"/>
                </a:solidFill>
              </a:rPr>
              <a:t>particularité</a:t>
            </a:r>
            <a:r>
              <a:rPr lang="fr-FR" sz="3200" dirty="0"/>
              <a:t> à cette personne, conservent cette particularité à l’imparfait</a:t>
            </a:r>
            <a:r>
              <a:rPr lang="fr-FR" sz="3200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fr-FR" sz="3200" dirty="0" smtClean="0"/>
              <a:t>les </a:t>
            </a:r>
            <a:r>
              <a:rPr lang="fr-FR" sz="3200" dirty="0"/>
              <a:t>verbes en</a:t>
            </a:r>
            <a:r>
              <a:rPr lang="fr-FR" sz="3200" b="1" dirty="0">
                <a:solidFill>
                  <a:srgbClr val="0070C0"/>
                </a:solidFill>
              </a:rPr>
              <a:t> </a:t>
            </a:r>
            <a:r>
              <a:rPr lang="fr-FR" sz="3200" b="1" dirty="0">
                <a:solidFill>
                  <a:srgbClr val="FF0000"/>
                </a:solidFill>
              </a:rPr>
              <a:t>–CER</a:t>
            </a:r>
            <a:r>
              <a:rPr lang="fr-FR" sz="3200" dirty="0"/>
              <a:t>, les verbes en </a:t>
            </a:r>
            <a:r>
              <a:rPr lang="fr-FR" sz="3200" b="1" dirty="0" smtClean="0">
                <a:solidFill>
                  <a:srgbClr val="FF0000"/>
                </a:solidFill>
              </a:rPr>
              <a:t>–GER</a:t>
            </a:r>
            <a:r>
              <a:rPr lang="fr-FR" sz="3200" dirty="0"/>
              <a:t>,  </a:t>
            </a:r>
            <a:endParaRPr lang="fr-FR" sz="3200" dirty="0" smtClean="0"/>
          </a:p>
          <a:p>
            <a:pPr marL="285750" indent="-285750">
              <a:buFontTx/>
              <a:buChar char="-"/>
            </a:pPr>
            <a:r>
              <a:rPr lang="fr-FR" sz="3200" dirty="0" smtClean="0"/>
              <a:t>les </a:t>
            </a:r>
            <a:r>
              <a:rPr lang="fr-FR" sz="3200" dirty="0"/>
              <a:t>verbes en</a:t>
            </a:r>
            <a:r>
              <a:rPr lang="fr-FR" sz="3200" b="1" dirty="0">
                <a:solidFill>
                  <a:srgbClr val="0070C0"/>
                </a:solidFill>
              </a:rPr>
              <a:t> </a:t>
            </a:r>
            <a:r>
              <a:rPr lang="fr-FR" sz="3200" b="1" dirty="0">
                <a:solidFill>
                  <a:srgbClr val="FF0000"/>
                </a:solidFill>
              </a:rPr>
              <a:t>–</a:t>
            </a:r>
            <a:r>
              <a:rPr lang="fr-FR" sz="3200" b="1" dirty="0" smtClean="0">
                <a:solidFill>
                  <a:srgbClr val="FF0000"/>
                </a:solidFill>
              </a:rPr>
              <a:t>ELER</a:t>
            </a:r>
            <a:r>
              <a:rPr lang="fr-FR" sz="3200" dirty="0" smtClean="0"/>
              <a:t>, en </a:t>
            </a:r>
            <a:r>
              <a:rPr lang="fr-FR" sz="3200" b="1" dirty="0" smtClean="0">
                <a:solidFill>
                  <a:srgbClr val="FF0000"/>
                </a:solidFill>
              </a:rPr>
              <a:t>–</a:t>
            </a:r>
            <a:r>
              <a:rPr lang="fr-FR" sz="3200" b="1" dirty="0" smtClean="0">
                <a:solidFill>
                  <a:srgbClr val="FF0000"/>
                </a:solidFill>
              </a:rPr>
              <a:t>ETER,</a:t>
            </a:r>
            <a:r>
              <a:rPr lang="fr-FR" sz="3200" dirty="0" smtClean="0"/>
              <a:t> </a:t>
            </a:r>
          </a:p>
          <a:p>
            <a:pPr marL="285750" indent="-285750">
              <a:buFontTx/>
              <a:buChar char="-"/>
            </a:pPr>
            <a:r>
              <a:rPr lang="fr-FR" sz="3200" dirty="0" smtClean="0"/>
              <a:t>les </a:t>
            </a:r>
            <a:r>
              <a:rPr lang="fr-FR" sz="3200" dirty="0"/>
              <a:t>verbes en</a:t>
            </a:r>
            <a:r>
              <a:rPr lang="fr-FR" sz="3200" b="1" dirty="0">
                <a:solidFill>
                  <a:srgbClr val="0070C0"/>
                </a:solidFill>
              </a:rPr>
              <a:t> </a:t>
            </a:r>
            <a:r>
              <a:rPr lang="fr-FR" sz="3200" b="1" dirty="0" smtClean="0">
                <a:solidFill>
                  <a:srgbClr val="FF0000"/>
                </a:solidFill>
              </a:rPr>
              <a:t>–IER</a:t>
            </a:r>
            <a:r>
              <a:rPr lang="fr-FR" sz="3200" dirty="0"/>
              <a:t>, les verbes en </a:t>
            </a:r>
            <a:r>
              <a:rPr lang="fr-FR" sz="3200" b="1" dirty="0" smtClean="0">
                <a:solidFill>
                  <a:srgbClr val="FF0000"/>
                </a:solidFill>
              </a:rPr>
              <a:t>–YER</a:t>
            </a:r>
            <a:r>
              <a:rPr lang="fr-FR" sz="3200" dirty="0" smtClean="0"/>
              <a:t>.</a:t>
            </a:r>
            <a:endParaRPr lang="fr-FR" sz="3200" dirty="0" smtClean="0"/>
          </a:p>
          <a:p>
            <a:endParaRPr lang="es-ES" sz="1600" b="1" dirty="0">
              <a:solidFill>
                <a:srgbClr val="0070C0"/>
              </a:solidFill>
            </a:endParaRPr>
          </a:p>
          <a:p>
            <a:endParaRPr lang="fr-FR" sz="1600" b="1" dirty="0">
              <a:solidFill>
                <a:srgbClr val="0070C0"/>
              </a:solidFill>
            </a:endParaRPr>
          </a:p>
          <a:p>
            <a:endParaRPr lang="es-ES" sz="1600" b="1" dirty="0" smtClean="0">
              <a:solidFill>
                <a:srgbClr val="0070C0"/>
              </a:solidFill>
            </a:endParaRPr>
          </a:p>
          <a:p>
            <a:pPr lvl="8"/>
            <a:r>
              <a:rPr lang="es-ES" sz="1600" dirty="0" smtClean="0"/>
              <a:t> </a:t>
            </a:r>
            <a:endParaRPr lang="es-ES" sz="2000" dirty="0"/>
          </a:p>
          <a:p>
            <a:endParaRPr lang="es-ES" sz="1600" b="1" dirty="0" smtClean="0">
              <a:solidFill>
                <a:srgbClr val="0070C0"/>
              </a:solidFill>
            </a:endParaRPr>
          </a:p>
          <a:p>
            <a:endParaRPr lang="es-ES" sz="1600" dirty="0"/>
          </a:p>
          <a:p>
            <a:r>
              <a:rPr lang="es-ES" sz="1600" dirty="0" smtClean="0"/>
              <a:t>		</a:t>
            </a:r>
          </a:p>
          <a:p>
            <a:endParaRPr lang="es-ES" sz="1600" dirty="0"/>
          </a:p>
          <a:p>
            <a:endParaRPr lang="es-ES" sz="1600" dirty="0" smtClean="0"/>
          </a:p>
          <a:p>
            <a:endParaRPr lang="es-ES" sz="1600" dirty="0"/>
          </a:p>
          <a:p>
            <a:endParaRPr lang="es-ES" sz="1600" dirty="0" smtClean="0"/>
          </a:p>
          <a:p>
            <a:endParaRPr lang="es-ES" sz="1600" dirty="0"/>
          </a:p>
          <a:p>
            <a:endParaRPr lang="es-ES" sz="1600" dirty="0"/>
          </a:p>
          <a:p>
            <a:pPr lvl="1"/>
            <a:endParaRPr lang="es-ES" sz="1600" i="1" dirty="0" smtClean="0"/>
          </a:p>
          <a:p>
            <a:pPr lvl="1"/>
            <a:r>
              <a:rPr lang="fr-FR" sz="1600" dirty="0" smtClean="0"/>
              <a:t> </a:t>
            </a:r>
          </a:p>
          <a:p>
            <a:r>
              <a:rPr lang="fr-FR" sz="1600" b="1" dirty="0"/>
              <a:t> </a:t>
            </a:r>
            <a:r>
              <a:rPr lang="fr-FR" sz="1600" b="1" dirty="0" smtClean="0"/>
              <a:t>         </a:t>
            </a:r>
            <a:endParaRPr lang="fr-FR" sz="1600" b="1" dirty="0" smtClean="0">
              <a:solidFill>
                <a:srgbClr val="0070C0"/>
              </a:solidFill>
            </a:endParaRPr>
          </a:p>
        </p:txBody>
      </p:sp>
      <p:sp>
        <p:nvSpPr>
          <p:cNvPr id="16" name="1 Título"/>
          <p:cNvSpPr>
            <a:spLocks noGrp="1"/>
          </p:cNvSpPr>
          <p:nvPr>
            <p:ph type="title"/>
          </p:nvPr>
        </p:nvSpPr>
        <p:spPr>
          <a:xfrm>
            <a:off x="522506" y="54868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0070C0"/>
                </a:solidFill>
                <a:cs typeface="Arial" panose="020B0604020202020204" pitchFamily="34" charset="0"/>
              </a:rPr>
              <a:t>Important 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44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46856" y="18864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0070C0"/>
                </a:solidFill>
                <a:cs typeface="Arial" panose="020B0604020202020204" pitchFamily="34" charset="0"/>
              </a:rPr>
              <a:t>Verbes en –CER et –GER 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6" name="4 Rectángulo"/>
          <p:cNvSpPr/>
          <p:nvPr/>
        </p:nvSpPr>
        <p:spPr>
          <a:xfrm>
            <a:off x="86767" y="1124744"/>
            <a:ext cx="877157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smtClean="0"/>
              <a:t>Comme </a:t>
            </a:r>
            <a:r>
              <a:rPr lang="fr-FR" sz="1600" dirty="0"/>
              <a:t>l’imparfait est formé sur le radical du présent de la 1ère personne du pluriel (</a:t>
            </a:r>
            <a:r>
              <a:rPr lang="fr-FR" sz="1600" b="1" dirty="0">
                <a:solidFill>
                  <a:srgbClr val="0070C0"/>
                </a:solidFill>
              </a:rPr>
              <a:t>nous</a:t>
            </a:r>
            <a:r>
              <a:rPr lang="fr-FR" sz="1600" dirty="0"/>
              <a:t>), tous Les verbes qui présentent une </a:t>
            </a:r>
            <a:r>
              <a:rPr lang="fr-FR" sz="1600" b="1" dirty="0">
                <a:solidFill>
                  <a:srgbClr val="0070C0"/>
                </a:solidFill>
              </a:rPr>
              <a:t>particularité</a:t>
            </a:r>
            <a:r>
              <a:rPr lang="fr-FR" sz="1600" dirty="0"/>
              <a:t> à cette personne, conservent cette particularité à l’imparfait: </a:t>
            </a:r>
            <a:endParaRPr lang="fr-FR" sz="1600" dirty="0" smtClean="0"/>
          </a:p>
          <a:p>
            <a:r>
              <a:rPr lang="fr-FR" sz="1600" dirty="0"/>
              <a:t>	</a:t>
            </a:r>
            <a:r>
              <a:rPr lang="fr-FR" sz="1600" dirty="0" smtClean="0"/>
              <a:t>		</a:t>
            </a:r>
            <a:r>
              <a:rPr lang="fr-FR" sz="1600" dirty="0" smtClean="0"/>
              <a:t>les </a:t>
            </a:r>
            <a:r>
              <a:rPr lang="fr-FR" sz="1600" dirty="0"/>
              <a:t>verbes en</a:t>
            </a:r>
            <a:r>
              <a:rPr lang="fr-FR" sz="1600" b="1" dirty="0">
                <a:solidFill>
                  <a:srgbClr val="0070C0"/>
                </a:solidFill>
              </a:rPr>
              <a:t> </a:t>
            </a:r>
            <a:r>
              <a:rPr lang="fr-FR" sz="1600" b="1" dirty="0">
                <a:solidFill>
                  <a:srgbClr val="FF0000"/>
                </a:solidFill>
              </a:rPr>
              <a:t>–CER</a:t>
            </a:r>
            <a:r>
              <a:rPr lang="fr-FR" sz="1600" dirty="0"/>
              <a:t>, les verbes en </a:t>
            </a:r>
            <a:r>
              <a:rPr lang="fr-FR" sz="1600" b="1" dirty="0" smtClean="0">
                <a:solidFill>
                  <a:srgbClr val="FF0000"/>
                </a:solidFill>
              </a:rPr>
              <a:t>–</a:t>
            </a:r>
            <a:r>
              <a:rPr lang="fr-FR" sz="1600" b="1" dirty="0" smtClean="0">
                <a:solidFill>
                  <a:srgbClr val="FF0000"/>
                </a:solidFill>
              </a:rPr>
              <a:t>GER</a:t>
            </a:r>
            <a:r>
              <a:rPr lang="fr-FR" sz="1600" dirty="0"/>
              <a:t>.</a:t>
            </a:r>
            <a:endParaRPr lang="fr-FR" sz="1600" dirty="0" smtClean="0"/>
          </a:p>
          <a:p>
            <a:endParaRPr lang="es-ES" sz="1600" b="1" dirty="0">
              <a:solidFill>
                <a:srgbClr val="0070C0"/>
              </a:solidFill>
            </a:endParaRPr>
          </a:p>
          <a:p>
            <a:endParaRPr lang="fr-FR" sz="1600" b="1" dirty="0">
              <a:solidFill>
                <a:srgbClr val="0070C0"/>
              </a:solidFill>
            </a:endParaRPr>
          </a:p>
          <a:p>
            <a:endParaRPr lang="es-ES" sz="1600" b="1" dirty="0" smtClean="0">
              <a:solidFill>
                <a:srgbClr val="0070C0"/>
              </a:solidFill>
            </a:endParaRPr>
          </a:p>
          <a:p>
            <a:pPr lvl="8"/>
            <a:r>
              <a:rPr lang="es-ES" sz="1600" dirty="0" smtClean="0"/>
              <a:t> </a:t>
            </a:r>
            <a:endParaRPr lang="es-ES" sz="2000" dirty="0"/>
          </a:p>
          <a:p>
            <a:endParaRPr lang="es-ES" sz="1600" b="1" dirty="0" smtClean="0">
              <a:solidFill>
                <a:srgbClr val="0070C0"/>
              </a:solidFill>
            </a:endParaRPr>
          </a:p>
          <a:p>
            <a:endParaRPr lang="es-ES" sz="1600" dirty="0"/>
          </a:p>
          <a:p>
            <a:r>
              <a:rPr lang="es-ES" sz="1600" dirty="0" smtClean="0"/>
              <a:t>		</a:t>
            </a:r>
          </a:p>
          <a:p>
            <a:endParaRPr lang="es-ES" sz="1600" dirty="0"/>
          </a:p>
          <a:p>
            <a:endParaRPr lang="es-ES" sz="1600" dirty="0" smtClean="0"/>
          </a:p>
          <a:p>
            <a:endParaRPr lang="es-ES" sz="1600" dirty="0"/>
          </a:p>
          <a:p>
            <a:endParaRPr lang="es-ES" sz="1600" dirty="0" smtClean="0"/>
          </a:p>
          <a:p>
            <a:endParaRPr lang="es-ES" sz="1600" dirty="0"/>
          </a:p>
          <a:p>
            <a:endParaRPr lang="es-ES" sz="1600" dirty="0"/>
          </a:p>
          <a:p>
            <a:pPr lvl="1"/>
            <a:endParaRPr lang="es-ES" sz="1600" i="1" dirty="0" smtClean="0"/>
          </a:p>
          <a:p>
            <a:pPr lvl="1"/>
            <a:r>
              <a:rPr lang="fr-FR" sz="1600" dirty="0" smtClean="0"/>
              <a:t> </a:t>
            </a:r>
          </a:p>
          <a:p>
            <a:r>
              <a:rPr lang="fr-FR" sz="1600" b="1" dirty="0"/>
              <a:t> </a:t>
            </a:r>
            <a:r>
              <a:rPr lang="fr-FR" sz="1600" b="1" dirty="0" smtClean="0"/>
              <a:t>         </a:t>
            </a:r>
            <a:endParaRPr lang="fr-FR" sz="1600" b="1" dirty="0" smtClean="0">
              <a:solidFill>
                <a:srgbClr val="0070C0"/>
              </a:solidFill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2195736" y="2132856"/>
            <a:ext cx="4315460" cy="4582262"/>
            <a:chOff x="2219169" y="2249122"/>
            <a:chExt cx="4315460" cy="4582262"/>
          </a:xfrm>
        </p:grpSpPr>
        <p:grpSp>
          <p:nvGrpSpPr>
            <p:cNvPr id="7" name="13 Grupo"/>
            <p:cNvGrpSpPr/>
            <p:nvPr/>
          </p:nvGrpSpPr>
          <p:grpSpPr>
            <a:xfrm>
              <a:off x="2219169" y="2249122"/>
              <a:ext cx="4315460" cy="2521780"/>
              <a:chOff x="474246" y="1772816"/>
              <a:chExt cx="4315460" cy="2521780"/>
            </a:xfrm>
          </p:grpSpPr>
          <p:sp>
            <p:nvSpPr>
              <p:cNvPr id="8" name="6 Rectángulo redondeado"/>
              <p:cNvSpPr/>
              <p:nvPr/>
            </p:nvSpPr>
            <p:spPr>
              <a:xfrm>
                <a:off x="474246" y="1772816"/>
                <a:ext cx="2081530" cy="2521780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>
                    <a:solidFill>
                      <a:schemeClr val="tx1"/>
                    </a:solidFill>
                  </a:rPr>
                  <a:t>COMMENCER</a:t>
                </a:r>
              </a:p>
              <a:p>
                <a:pPr algn="ctr"/>
                <a:r>
                  <a:rPr lang="fr-FR" sz="1600" dirty="0" smtClean="0">
                    <a:solidFill>
                      <a:schemeClr val="tx1"/>
                    </a:solidFill>
                  </a:rPr>
                  <a:t>Nous commen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ç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ons</a:t>
                </a:r>
              </a:p>
              <a:p>
                <a:endParaRPr lang="fr-FR" sz="1600" dirty="0" smtClean="0">
                  <a:solidFill>
                    <a:srgbClr val="FF0000"/>
                  </a:solidFill>
                </a:endParaRPr>
              </a:p>
              <a:p>
                <a:r>
                  <a:rPr lang="fr-FR" sz="1600" dirty="0">
                    <a:solidFill>
                      <a:schemeClr val="tx1"/>
                    </a:solidFill>
                  </a:rPr>
                  <a:t>Je 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commen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ç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ais</a:t>
                </a:r>
              </a:p>
              <a:p>
                <a:r>
                  <a:rPr lang="es-ES" sz="1600" dirty="0" smtClean="0">
                    <a:solidFill>
                      <a:schemeClr val="tx1"/>
                    </a:solidFill>
                  </a:rPr>
                  <a:t>Tu</a:t>
                </a:r>
                <a:r>
                  <a:rPr lang="es-ES" sz="16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commen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ç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ais</a:t>
                </a:r>
              </a:p>
              <a:p>
                <a:r>
                  <a:rPr lang="es-ES" sz="1600" dirty="0" err="1" smtClean="0">
                    <a:solidFill>
                      <a:schemeClr val="tx1"/>
                    </a:solidFill>
                  </a:rPr>
                  <a:t>Il</a:t>
                </a:r>
                <a:r>
                  <a:rPr lang="es-ES" sz="16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commen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ç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ait</a:t>
                </a:r>
                <a:endParaRPr lang="fr-FR" sz="1600" dirty="0">
                  <a:solidFill>
                    <a:srgbClr val="0070C0"/>
                  </a:solidFill>
                </a:endParaRPr>
              </a:p>
              <a:p>
                <a:r>
                  <a:rPr lang="es-ES" sz="1600" dirty="0" err="1" smtClean="0">
                    <a:solidFill>
                      <a:schemeClr val="tx1"/>
                    </a:solidFill>
                  </a:rPr>
                  <a:t>Nous</a:t>
                </a:r>
                <a:r>
                  <a:rPr lang="es-ES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commen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c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ions</a:t>
                </a:r>
                <a:endParaRPr lang="fr-FR" sz="1600" dirty="0">
                  <a:solidFill>
                    <a:srgbClr val="0070C0"/>
                  </a:solidFill>
                </a:endParaRPr>
              </a:p>
              <a:p>
                <a:r>
                  <a:rPr lang="es-ES" sz="1600" dirty="0" err="1" smtClean="0">
                    <a:solidFill>
                      <a:schemeClr val="tx1"/>
                    </a:solidFill>
                  </a:rPr>
                  <a:t>Vous</a:t>
                </a:r>
                <a:r>
                  <a:rPr lang="es-ES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commen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c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iez</a:t>
                </a:r>
                <a:endParaRPr lang="fr-FR" sz="1600" dirty="0">
                  <a:solidFill>
                    <a:srgbClr val="0070C0"/>
                  </a:solidFill>
                </a:endParaRPr>
              </a:p>
              <a:p>
                <a:r>
                  <a:rPr lang="es-ES" sz="1600" dirty="0" err="1" smtClean="0">
                    <a:solidFill>
                      <a:schemeClr val="tx1"/>
                    </a:solidFill>
                  </a:rPr>
                  <a:t>Ils</a:t>
                </a:r>
                <a:r>
                  <a:rPr lang="es-ES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commen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ç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aient</a:t>
                </a:r>
                <a:endParaRPr lang="fr-FR" sz="1600" dirty="0" smtClean="0">
                  <a:solidFill>
                    <a:srgbClr val="0070C0"/>
                  </a:solidFill>
                </a:endParaRPr>
              </a:p>
              <a:p>
                <a:pPr algn="ctr"/>
                <a:endParaRPr lang="es-ES" dirty="0" smtClean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10 Rectángulo redondeado"/>
              <p:cNvSpPr/>
              <p:nvPr/>
            </p:nvSpPr>
            <p:spPr>
              <a:xfrm>
                <a:off x="2708176" y="1772816"/>
                <a:ext cx="2081530" cy="2521780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ES" dirty="0" smtClean="0">
                    <a:solidFill>
                      <a:schemeClr val="tx1"/>
                    </a:solidFill>
                  </a:rPr>
                  <a:t>DIRIGER</a:t>
                </a:r>
                <a:endParaRPr lang="fr-FR" dirty="0" smtClean="0">
                  <a:solidFill>
                    <a:schemeClr val="tx1"/>
                  </a:solidFill>
                </a:endParaRPr>
              </a:p>
              <a:p>
                <a:pPr algn="ctr"/>
                <a:r>
                  <a:rPr lang="fr-FR" sz="1600" dirty="0" smtClean="0">
                    <a:solidFill>
                      <a:schemeClr val="tx1"/>
                    </a:solidFill>
                  </a:rPr>
                  <a:t>Nous </a:t>
                </a:r>
                <a:r>
                  <a:rPr lang="fr-FR" sz="1600" dirty="0">
                    <a:solidFill>
                      <a:srgbClr val="FF0000"/>
                    </a:solidFill>
                  </a:rPr>
                  <a:t> 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diri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ge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ons</a:t>
                </a:r>
              </a:p>
              <a:p>
                <a:endParaRPr lang="fr-FR" sz="1600" dirty="0">
                  <a:solidFill>
                    <a:schemeClr val="tx1"/>
                  </a:solidFill>
                </a:endParaRP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Je diri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ge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ais</a:t>
                </a: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Tu diri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ge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ais</a:t>
                </a: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Il  diri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ge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ait</a:t>
                </a: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Nous diri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g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ions</a:t>
                </a: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Vous </a:t>
                </a:r>
                <a:r>
                  <a:rPr lang="fr-FR" sz="1600" dirty="0">
                    <a:solidFill>
                      <a:schemeClr val="tx1"/>
                    </a:solidFill>
                  </a:rPr>
                  <a:t> 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diri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g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iez</a:t>
                </a: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Ils  diri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ge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aient</a:t>
                </a:r>
              </a:p>
              <a:p>
                <a:pPr algn="ctr"/>
                <a:endParaRPr lang="es-ES" dirty="0" smtClean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" name="14 Rectángulo redondeado"/>
            <p:cNvSpPr/>
            <p:nvPr/>
          </p:nvSpPr>
          <p:spPr>
            <a:xfrm>
              <a:off x="2275915" y="4959176"/>
              <a:ext cx="2081530" cy="187220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DÉPLACER</a:t>
              </a:r>
              <a:endParaRPr lang="fr-FR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s-ES" dirty="0">
                  <a:solidFill>
                    <a:schemeClr val="tx1"/>
                  </a:solidFill>
                </a:rPr>
                <a:t>DEVANCER </a:t>
              </a:r>
              <a:r>
                <a:rPr lang="es-ES" dirty="0" smtClean="0">
                  <a:solidFill>
                    <a:schemeClr val="tx1"/>
                  </a:solidFill>
                </a:rPr>
                <a:t>MENACER</a:t>
              </a:r>
            </a:p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PLACER</a:t>
              </a:r>
            </a:p>
            <a:p>
              <a:pPr algn="ctr"/>
              <a:endParaRPr lang="es-E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3" name="18 Rectángulo redondeado"/>
            <p:cNvSpPr/>
            <p:nvPr/>
          </p:nvSpPr>
          <p:spPr>
            <a:xfrm>
              <a:off x="4453099" y="4959176"/>
              <a:ext cx="2081530" cy="187220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6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VOYAGER</a:t>
              </a:r>
            </a:p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MANGER</a:t>
              </a:r>
            </a:p>
            <a:p>
              <a:pPr algn="ctr"/>
              <a:r>
                <a:rPr lang="es-ES" smtClean="0">
                  <a:solidFill>
                    <a:schemeClr val="tx1"/>
                  </a:solidFill>
                </a:rPr>
                <a:t>CHANGER</a:t>
              </a:r>
              <a:endParaRPr lang="es-ES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RANGER</a:t>
              </a:r>
            </a:p>
            <a:p>
              <a:pPr algn="ctr"/>
              <a:endParaRPr lang="es-ES" dirty="0">
                <a:solidFill>
                  <a:schemeClr val="tx1"/>
                </a:solidFill>
              </a:endParaRPr>
            </a:p>
            <a:p>
              <a:pPr algn="ctr"/>
              <a:endParaRPr lang="es-ES" dirty="0" smtClean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244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46856" y="18864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0070C0"/>
                </a:solidFill>
                <a:cs typeface="Arial" panose="020B0604020202020204" pitchFamily="34" charset="0"/>
              </a:rPr>
              <a:t>Verbes en –ELER et –ETER 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6" name="4 Rectángulo"/>
          <p:cNvSpPr/>
          <p:nvPr/>
        </p:nvSpPr>
        <p:spPr>
          <a:xfrm>
            <a:off x="86766" y="1124744"/>
            <a:ext cx="8805713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/>
              <a:t>Comme l’imparfait est formé sur le radical du présent de la 1ère personne du pluriel (</a:t>
            </a:r>
            <a:r>
              <a:rPr lang="fr-FR" sz="1600" b="1" dirty="0">
                <a:solidFill>
                  <a:srgbClr val="0070C0"/>
                </a:solidFill>
              </a:rPr>
              <a:t>nous</a:t>
            </a:r>
            <a:r>
              <a:rPr lang="fr-FR" sz="1600" dirty="0"/>
              <a:t>), tous Les verbes qui présentent une </a:t>
            </a:r>
            <a:r>
              <a:rPr lang="fr-FR" sz="1600" b="1" dirty="0">
                <a:solidFill>
                  <a:srgbClr val="0070C0"/>
                </a:solidFill>
              </a:rPr>
              <a:t>particularité</a:t>
            </a:r>
            <a:r>
              <a:rPr lang="fr-FR" sz="1600" dirty="0"/>
              <a:t> à cette personne, conservent cette particularité à l’imparfait</a:t>
            </a:r>
            <a:r>
              <a:rPr lang="fr-FR" sz="1600" dirty="0" smtClean="0"/>
              <a:t>: 			les </a:t>
            </a:r>
            <a:r>
              <a:rPr lang="fr-FR" sz="1600" dirty="0"/>
              <a:t>verbes en</a:t>
            </a:r>
            <a:r>
              <a:rPr lang="fr-FR" sz="1600" b="1" dirty="0">
                <a:solidFill>
                  <a:srgbClr val="0070C0"/>
                </a:solidFill>
              </a:rPr>
              <a:t> </a:t>
            </a:r>
            <a:r>
              <a:rPr lang="fr-FR" sz="1600" b="1" dirty="0">
                <a:solidFill>
                  <a:srgbClr val="FF0000"/>
                </a:solidFill>
              </a:rPr>
              <a:t>–ELER</a:t>
            </a:r>
            <a:r>
              <a:rPr lang="fr-FR" sz="1600" dirty="0"/>
              <a:t>, en </a:t>
            </a:r>
            <a:r>
              <a:rPr lang="fr-FR" sz="1600" b="1" dirty="0">
                <a:solidFill>
                  <a:srgbClr val="FF0000"/>
                </a:solidFill>
              </a:rPr>
              <a:t>–ETER</a:t>
            </a:r>
            <a:r>
              <a:rPr lang="fr-FR" sz="1600" dirty="0"/>
              <a:t>.</a:t>
            </a:r>
          </a:p>
          <a:p>
            <a:endParaRPr lang="es-ES" sz="1600" b="1" dirty="0">
              <a:solidFill>
                <a:srgbClr val="0070C0"/>
              </a:solidFill>
            </a:endParaRPr>
          </a:p>
          <a:p>
            <a:endParaRPr lang="fr-FR" sz="1600" b="1" dirty="0">
              <a:solidFill>
                <a:srgbClr val="0070C0"/>
              </a:solidFill>
            </a:endParaRPr>
          </a:p>
          <a:p>
            <a:endParaRPr lang="es-ES" sz="1600" b="1" dirty="0" smtClean="0">
              <a:solidFill>
                <a:srgbClr val="0070C0"/>
              </a:solidFill>
            </a:endParaRPr>
          </a:p>
          <a:p>
            <a:pPr lvl="8"/>
            <a:r>
              <a:rPr lang="es-ES" sz="1600" dirty="0" smtClean="0"/>
              <a:t> </a:t>
            </a:r>
            <a:endParaRPr lang="es-ES" sz="2000" dirty="0"/>
          </a:p>
          <a:p>
            <a:endParaRPr lang="es-ES" sz="1600" b="1" dirty="0" smtClean="0">
              <a:solidFill>
                <a:srgbClr val="0070C0"/>
              </a:solidFill>
            </a:endParaRPr>
          </a:p>
          <a:p>
            <a:endParaRPr lang="es-ES" sz="1600" dirty="0"/>
          </a:p>
          <a:p>
            <a:r>
              <a:rPr lang="es-ES" sz="1600" dirty="0" smtClean="0"/>
              <a:t>		</a:t>
            </a:r>
          </a:p>
          <a:p>
            <a:endParaRPr lang="es-ES" sz="1600" dirty="0"/>
          </a:p>
          <a:p>
            <a:endParaRPr lang="es-ES" sz="1600" dirty="0" smtClean="0"/>
          </a:p>
          <a:p>
            <a:endParaRPr lang="es-ES" sz="1600" dirty="0"/>
          </a:p>
          <a:p>
            <a:endParaRPr lang="es-ES" sz="1600" dirty="0" smtClean="0"/>
          </a:p>
          <a:p>
            <a:endParaRPr lang="es-ES" sz="1600" dirty="0"/>
          </a:p>
          <a:p>
            <a:endParaRPr lang="es-ES" sz="1600" dirty="0"/>
          </a:p>
          <a:p>
            <a:pPr lvl="1"/>
            <a:endParaRPr lang="es-ES" sz="1600" i="1" dirty="0" smtClean="0"/>
          </a:p>
          <a:p>
            <a:pPr lvl="1"/>
            <a:r>
              <a:rPr lang="fr-FR" sz="1600" dirty="0" smtClean="0"/>
              <a:t> </a:t>
            </a:r>
          </a:p>
          <a:p>
            <a:r>
              <a:rPr lang="fr-FR" sz="1600" b="1" dirty="0"/>
              <a:t> </a:t>
            </a:r>
            <a:r>
              <a:rPr lang="fr-FR" sz="1600" b="1" dirty="0" smtClean="0"/>
              <a:t>         </a:t>
            </a:r>
            <a:endParaRPr lang="fr-FR" sz="1600" b="1" dirty="0" smtClean="0">
              <a:solidFill>
                <a:srgbClr val="0070C0"/>
              </a:solidFill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2404767" y="2060848"/>
            <a:ext cx="4313778" cy="4551033"/>
            <a:chOff x="4616784" y="1758287"/>
            <a:chExt cx="4313778" cy="4551033"/>
          </a:xfrm>
        </p:grpSpPr>
        <p:grpSp>
          <p:nvGrpSpPr>
            <p:cNvPr id="10" name="13 Grupo"/>
            <p:cNvGrpSpPr/>
            <p:nvPr/>
          </p:nvGrpSpPr>
          <p:grpSpPr>
            <a:xfrm>
              <a:off x="4616784" y="1758287"/>
              <a:ext cx="4313778" cy="2536309"/>
              <a:chOff x="4932040" y="1772816"/>
              <a:chExt cx="4313778" cy="2536309"/>
            </a:xfrm>
          </p:grpSpPr>
          <p:sp>
            <p:nvSpPr>
              <p:cNvPr id="16" name="11 Rectángulo redondeado"/>
              <p:cNvSpPr/>
              <p:nvPr/>
            </p:nvSpPr>
            <p:spPr>
              <a:xfrm>
                <a:off x="4932040" y="1772816"/>
                <a:ext cx="2081530" cy="2521780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>
                    <a:solidFill>
                      <a:schemeClr val="tx1"/>
                    </a:solidFill>
                  </a:rPr>
                  <a:t>APPELER</a:t>
                </a:r>
              </a:p>
              <a:p>
                <a:pPr algn="ctr"/>
                <a:r>
                  <a:rPr lang="fr-FR" sz="1600" dirty="0" smtClean="0">
                    <a:solidFill>
                      <a:schemeClr val="tx1"/>
                    </a:solidFill>
                  </a:rPr>
                  <a:t>Nous app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el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ons</a:t>
                </a:r>
              </a:p>
              <a:p>
                <a:endParaRPr lang="fr-FR" sz="1600" dirty="0" smtClean="0">
                  <a:solidFill>
                    <a:schemeClr val="tx1"/>
                  </a:solidFill>
                </a:endParaRP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J’app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el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ais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	</a:t>
                </a: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Tu app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el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ais</a:t>
                </a: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Il app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el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ait </a:t>
                </a: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Nous app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el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ions</a:t>
                </a: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Vous app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el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iez</a:t>
                </a: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Ils app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el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aient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	</a:t>
                </a:r>
                <a:endParaRPr lang="fr-FR" sz="1600" dirty="0" smtClean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12 Rectángulo redondeado"/>
              <p:cNvSpPr/>
              <p:nvPr/>
            </p:nvSpPr>
            <p:spPr>
              <a:xfrm>
                <a:off x="7164288" y="1787345"/>
                <a:ext cx="2081530" cy="2521780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>
                    <a:solidFill>
                      <a:schemeClr val="tx1"/>
                    </a:solidFill>
                  </a:rPr>
                  <a:t>ACHETER</a:t>
                </a:r>
              </a:p>
              <a:p>
                <a:pPr algn="ctr"/>
                <a:r>
                  <a:rPr lang="fr-FR" sz="1600" dirty="0" smtClean="0">
                    <a:solidFill>
                      <a:schemeClr val="tx1"/>
                    </a:solidFill>
                  </a:rPr>
                  <a:t>Nous ach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et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ons</a:t>
                </a:r>
              </a:p>
              <a:p>
                <a:endParaRPr lang="fr-FR" sz="1600" dirty="0" smtClean="0">
                  <a:solidFill>
                    <a:srgbClr val="FF0000"/>
                  </a:solidFill>
                </a:endParaRP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J’ach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et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ais</a:t>
                </a: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Tu ach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et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ais</a:t>
                </a: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Il ach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et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ait</a:t>
                </a: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Nous ach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et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ions</a:t>
                </a: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Vous ach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et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iez</a:t>
                </a:r>
              </a:p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Ils ach</a:t>
                </a:r>
                <a:r>
                  <a:rPr lang="fr-FR" sz="1600" b="1" dirty="0" smtClean="0">
                    <a:solidFill>
                      <a:srgbClr val="FF0000"/>
                    </a:solidFill>
                  </a:rPr>
                  <a:t>et</a:t>
                </a:r>
                <a:r>
                  <a:rPr lang="fr-FR" sz="1600" b="1" dirty="0" smtClean="0">
                    <a:solidFill>
                      <a:srgbClr val="0070C0"/>
                    </a:solidFill>
                  </a:rPr>
                  <a:t>aient</a:t>
                </a:r>
              </a:p>
              <a:p>
                <a:pPr algn="ctr"/>
                <a:endParaRPr lang="es-ES" dirty="0" smtClean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8" name="16 Rectángulo redondeado"/>
            <p:cNvSpPr/>
            <p:nvPr/>
          </p:nvSpPr>
          <p:spPr>
            <a:xfrm>
              <a:off x="6849032" y="4437112"/>
              <a:ext cx="2081530" cy="187220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600" dirty="0" smtClean="0">
                <a:solidFill>
                  <a:srgbClr val="0070C0"/>
                </a:solidFill>
              </a:endParaRPr>
            </a:p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PROJETER</a:t>
              </a:r>
            </a:p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ÉTIQUETER</a:t>
              </a:r>
            </a:p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BREVETER</a:t>
              </a:r>
            </a:p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EMPAQUETER</a:t>
              </a:r>
            </a:p>
            <a:p>
              <a:pPr algn="ctr"/>
              <a:endParaRPr lang="es-ES" dirty="0">
                <a:solidFill>
                  <a:schemeClr val="tx1"/>
                </a:solidFill>
              </a:endParaRPr>
            </a:p>
            <a:p>
              <a:pPr algn="ctr"/>
              <a:endParaRPr lang="es-E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9" name="17 Rectángulo redondeado"/>
            <p:cNvSpPr/>
            <p:nvPr/>
          </p:nvSpPr>
          <p:spPr>
            <a:xfrm>
              <a:off x="4619911" y="4437112"/>
              <a:ext cx="2081530" cy="187220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600" dirty="0" smtClean="0">
                <a:solidFill>
                  <a:srgbClr val="0070C0"/>
                </a:solidFill>
              </a:endParaRPr>
            </a:p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ÉPELER</a:t>
              </a:r>
            </a:p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MODELER</a:t>
              </a:r>
            </a:p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GELER</a:t>
              </a:r>
            </a:p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DÉMANTELER</a:t>
              </a:r>
            </a:p>
            <a:p>
              <a:pPr algn="ctr"/>
              <a:endParaRPr lang="es-ES" dirty="0">
                <a:solidFill>
                  <a:schemeClr val="tx1"/>
                </a:solidFill>
              </a:endParaRPr>
            </a:p>
            <a:p>
              <a:pPr algn="ctr"/>
              <a:endParaRPr lang="es-ES" dirty="0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9814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46856" y="18864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0070C0"/>
                </a:solidFill>
                <a:cs typeface="Arial" panose="020B0604020202020204" pitchFamily="34" charset="0"/>
              </a:rPr>
              <a:t>Verbes en –IER et –YER 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6" name="4 Rectángulo"/>
          <p:cNvSpPr/>
          <p:nvPr/>
        </p:nvSpPr>
        <p:spPr>
          <a:xfrm>
            <a:off x="86766" y="1124744"/>
            <a:ext cx="8805713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/>
              <a:t>Comme l’imparfait est formé sur le radical du présent de la 1ère personne du pluriel (</a:t>
            </a:r>
            <a:r>
              <a:rPr lang="fr-FR" sz="1600" b="1" dirty="0">
                <a:solidFill>
                  <a:srgbClr val="0070C0"/>
                </a:solidFill>
              </a:rPr>
              <a:t>nous</a:t>
            </a:r>
            <a:r>
              <a:rPr lang="fr-FR" sz="1600" dirty="0"/>
              <a:t>), tous Les verbes qui présentent une </a:t>
            </a:r>
            <a:r>
              <a:rPr lang="fr-FR" sz="1600" b="1" dirty="0">
                <a:solidFill>
                  <a:srgbClr val="0070C0"/>
                </a:solidFill>
              </a:rPr>
              <a:t>particularité</a:t>
            </a:r>
            <a:r>
              <a:rPr lang="fr-FR" sz="1600" dirty="0"/>
              <a:t> à cette personne, conservent cette particularité à l’imparfait</a:t>
            </a:r>
            <a:r>
              <a:rPr lang="fr-FR" sz="1600" dirty="0" smtClean="0"/>
              <a:t>: </a:t>
            </a:r>
          </a:p>
          <a:p>
            <a:r>
              <a:rPr lang="fr-FR" sz="1600" dirty="0"/>
              <a:t>	</a:t>
            </a:r>
            <a:r>
              <a:rPr lang="fr-FR" sz="1600" dirty="0" smtClean="0"/>
              <a:t>		les </a:t>
            </a:r>
            <a:r>
              <a:rPr lang="fr-FR" sz="1600" dirty="0"/>
              <a:t>verbes en</a:t>
            </a:r>
            <a:r>
              <a:rPr lang="fr-FR" sz="1600" b="1" dirty="0">
                <a:solidFill>
                  <a:srgbClr val="0070C0"/>
                </a:solidFill>
              </a:rPr>
              <a:t> </a:t>
            </a:r>
            <a:r>
              <a:rPr lang="fr-FR" sz="1600" b="1" dirty="0" smtClean="0">
                <a:solidFill>
                  <a:srgbClr val="FF0000"/>
                </a:solidFill>
              </a:rPr>
              <a:t>–</a:t>
            </a:r>
            <a:r>
              <a:rPr lang="fr-FR" sz="1600" b="1" dirty="0">
                <a:solidFill>
                  <a:srgbClr val="FF0000"/>
                </a:solidFill>
              </a:rPr>
              <a:t>I</a:t>
            </a:r>
            <a:r>
              <a:rPr lang="fr-FR" sz="1600" b="1" dirty="0" smtClean="0">
                <a:solidFill>
                  <a:srgbClr val="FF0000"/>
                </a:solidFill>
              </a:rPr>
              <a:t>ER</a:t>
            </a:r>
            <a:r>
              <a:rPr lang="fr-FR" sz="1600" dirty="0"/>
              <a:t>, en </a:t>
            </a:r>
            <a:r>
              <a:rPr lang="fr-FR" sz="1600" b="1" dirty="0" smtClean="0">
                <a:solidFill>
                  <a:srgbClr val="FF0000"/>
                </a:solidFill>
              </a:rPr>
              <a:t>–</a:t>
            </a:r>
            <a:r>
              <a:rPr lang="fr-FR" sz="1600" b="1" dirty="0">
                <a:solidFill>
                  <a:srgbClr val="FF0000"/>
                </a:solidFill>
              </a:rPr>
              <a:t>Y</a:t>
            </a:r>
            <a:r>
              <a:rPr lang="fr-FR" sz="1600" b="1" dirty="0" smtClean="0">
                <a:solidFill>
                  <a:srgbClr val="FF0000"/>
                </a:solidFill>
              </a:rPr>
              <a:t>ER</a:t>
            </a:r>
            <a:r>
              <a:rPr lang="fr-FR" sz="1600" dirty="0"/>
              <a:t>.</a:t>
            </a:r>
          </a:p>
          <a:p>
            <a:endParaRPr lang="es-ES" sz="1600" b="1" dirty="0">
              <a:solidFill>
                <a:srgbClr val="0070C0"/>
              </a:solidFill>
            </a:endParaRPr>
          </a:p>
          <a:p>
            <a:endParaRPr lang="fr-FR" sz="1600" b="1" dirty="0">
              <a:solidFill>
                <a:srgbClr val="0070C0"/>
              </a:solidFill>
            </a:endParaRPr>
          </a:p>
          <a:p>
            <a:endParaRPr lang="es-ES" sz="1600" b="1" dirty="0" smtClean="0">
              <a:solidFill>
                <a:srgbClr val="0070C0"/>
              </a:solidFill>
            </a:endParaRPr>
          </a:p>
          <a:p>
            <a:pPr lvl="8"/>
            <a:r>
              <a:rPr lang="es-ES" sz="1600" dirty="0" smtClean="0"/>
              <a:t> </a:t>
            </a:r>
            <a:endParaRPr lang="es-ES" sz="2000" dirty="0"/>
          </a:p>
          <a:p>
            <a:endParaRPr lang="es-ES" sz="1600" b="1" dirty="0" smtClean="0">
              <a:solidFill>
                <a:srgbClr val="0070C0"/>
              </a:solidFill>
            </a:endParaRPr>
          </a:p>
          <a:p>
            <a:endParaRPr lang="es-ES" sz="1600" dirty="0"/>
          </a:p>
          <a:p>
            <a:r>
              <a:rPr lang="es-ES" sz="1600" dirty="0" smtClean="0"/>
              <a:t>		</a:t>
            </a:r>
          </a:p>
          <a:p>
            <a:endParaRPr lang="es-ES" sz="1600" dirty="0"/>
          </a:p>
          <a:p>
            <a:endParaRPr lang="es-ES" sz="1600" dirty="0" smtClean="0"/>
          </a:p>
          <a:p>
            <a:endParaRPr lang="es-ES" sz="1600" dirty="0"/>
          </a:p>
          <a:p>
            <a:endParaRPr lang="es-ES" sz="1600" dirty="0" smtClean="0"/>
          </a:p>
          <a:p>
            <a:endParaRPr lang="es-ES" sz="1600" dirty="0"/>
          </a:p>
          <a:p>
            <a:endParaRPr lang="es-ES" sz="1600" dirty="0"/>
          </a:p>
          <a:p>
            <a:pPr lvl="1"/>
            <a:endParaRPr lang="es-ES" sz="1600" i="1" dirty="0" smtClean="0"/>
          </a:p>
          <a:p>
            <a:pPr lvl="1"/>
            <a:r>
              <a:rPr lang="fr-FR" sz="1600" dirty="0" smtClean="0"/>
              <a:t> </a:t>
            </a:r>
          </a:p>
          <a:p>
            <a:r>
              <a:rPr lang="fr-FR" sz="1600" b="1" dirty="0"/>
              <a:t> </a:t>
            </a:r>
            <a:r>
              <a:rPr lang="fr-FR" sz="1600" b="1" dirty="0" smtClean="0"/>
              <a:t>         </a:t>
            </a:r>
            <a:endParaRPr lang="fr-FR" sz="1600" b="1" dirty="0" smtClean="0">
              <a:solidFill>
                <a:srgbClr val="0070C0"/>
              </a:solidFill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2411760" y="1988840"/>
            <a:ext cx="4145365" cy="4654174"/>
            <a:chOff x="200129" y="2203826"/>
            <a:chExt cx="4145365" cy="4654174"/>
          </a:xfrm>
        </p:grpSpPr>
        <p:sp>
          <p:nvSpPr>
            <p:cNvPr id="11" name="3 Rectángulo redondeado"/>
            <p:cNvSpPr/>
            <p:nvPr/>
          </p:nvSpPr>
          <p:spPr>
            <a:xfrm>
              <a:off x="2329494" y="2203826"/>
              <a:ext cx="2016000" cy="2630955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ENVOYER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Nous </a:t>
              </a:r>
              <a:r>
                <a:rPr lang="fr-FR" sz="1600" dirty="0" err="1" smtClean="0">
                  <a:solidFill>
                    <a:schemeClr val="tx1"/>
                  </a:solidFill>
                </a:rPr>
                <a:t>envo</a:t>
              </a:r>
              <a:r>
                <a:rPr lang="fr-FR" sz="1600" b="1" dirty="0" err="1" smtClean="0">
                  <a:solidFill>
                    <a:srgbClr val="FF0000"/>
                  </a:solidFill>
                </a:rPr>
                <a:t>y</a:t>
              </a:r>
              <a:r>
                <a:rPr lang="fr-FR" sz="1600" dirty="0" smtClean="0">
                  <a:solidFill>
                    <a:schemeClr val="tx1"/>
                  </a:solidFill>
                </a:rPr>
                <a:t>-</a:t>
              </a:r>
              <a:r>
                <a:rPr lang="fr-FR" sz="1600" dirty="0" smtClean="0">
                  <a:solidFill>
                    <a:srgbClr val="FF0000"/>
                  </a:solidFill>
                </a:rPr>
                <a:t>   </a:t>
              </a:r>
              <a:r>
                <a:rPr lang="fr-FR" sz="1600" dirty="0" err="1" smtClean="0">
                  <a:solidFill>
                    <a:schemeClr val="tx1"/>
                  </a:solidFill>
                </a:rPr>
                <a:t>ons</a:t>
              </a:r>
              <a:endParaRPr lang="fr-FR" sz="1600" dirty="0" smtClean="0">
                <a:solidFill>
                  <a:schemeClr val="tx1"/>
                </a:solidFill>
              </a:endParaRPr>
            </a:p>
            <a:p>
              <a:endParaRPr lang="fr-FR" sz="1600" dirty="0" smtClean="0">
                <a:solidFill>
                  <a:srgbClr val="FF0000"/>
                </a:solidFill>
              </a:endParaRP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J’            envoy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ais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Tu           envoy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ais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Il             envoy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ai</a:t>
              </a:r>
              <a:r>
                <a:rPr lang="fr-FR" sz="1600" b="1" dirty="0">
                  <a:solidFill>
                    <a:srgbClr val="FF0000"/>
                  </a:solidFill>
                </a:rPr>
                <a:t>t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Nous      envoy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ions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Vous       envoy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iez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Ils, elles envoy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aient</a:t>
              </a:r>
            </a:p>
            <a:p>
              <a:pPr algn="ctr"/>
              <a:endParaRPr lang="es-ES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2" name="4 Rectángulo redondeado"/>
            <p:cNvSpPr/>
            <p:nvPr/>
          </p:nvSpPr>
          <p:spPr>
            <a:xfrm>
              <a:off x="200129" y="2203826"/>
              <a:ext cx="2016000" cy="263095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PUBLIER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Nous </a:t>
              </a:r>
              <a:r>
                <a:rPr lang="fr-FR" sz="1600" dirty="0" err="1" smtClean="0">
                  <a:solidFill>
                    <a:schemeClr val="tx1"/>
                  </a:solidFill>
                </a:rPr>
                <a:t>publ</a:t>
              </a:r>
              <a:r>
                <a:rPr lang="fr-FR" sz="1600" b="1" dirty="0" err="1" smtClean="0">
                  <a:solidFill>
                    <a:srgbClr val="FF0000"/>
                  </a:solidFill>
                </a:rPr>
                <a:t>i</a:t>
              </a:r>
              <a:r>
                <a:rPr lang="fr-FR" sz="1600" dirty="0" smtClean="0">
                  <a:solidFill>
                    <a:schemeClr val="tx1"/>
                  </a:solidFill>
                </a:rPr>
                <a:t>-</a:t>
              </a:r>
              <a:r>
                <a:rPr lang="fr-FR" sz="1600" dirty="0" smtClean="0">
                  <a:solidFill>
                    <a:srgbClr val="FF0000"/>
                  </a:solidFill>
                </a:rPr>
                <a:t>  </a:t>
              </a:r>
              <a:r>
                <a:rPr lang="fr-FR" sz="1600" dirty="0" err="1" smtClean="0">
                  <a:solidFill>
                    <a:schemeClr val="tx1"/>
                  </a:solidFill>
                </a:rPr>
                <a:t>ons</a:t>
              </a:r>
              <a:endParaRPr lang="fr-FR" sz="1600" dirty="0" smtClean="0">
                <a:solidFill>
                  <a:schemeClr val="tx1"/>
                </a:solidFill>
              </a:endParaRPr>
            </a:p>
            <a:p>
              <a:endParaRPr lang="fr-FR" sz="1600" dirty="0" smtClean="0">
                <a:solidFill>
                  <a:srgbClr val="FF0000"/>
                </a:solidFill>
              </a:endParaRP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Je            publi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ais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Tu </a:t>
              </a:r>
              <a:r>
                <a:rPr lang="fr-FR" sz="1600" dirty="0" smtClean="0">
                  <a:solidFill>
                    <a:srgbClr val="FF0000"/>
                  </a:solidFill>
                </a:rPr>
                <a:t>      </a:t>
              </a:r>
              <a:r>
                <a:rPr lang="fr-FR" sz="1600" dirty="0" smtClean="0">
                  <a:solidFill>
                    <a:schemeClr val="tx1"/>
                  </a:solidFill>
                </a:rPr>
                <a:t>    publi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ais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Il </a:t>
              </a:r>
              <a:r>
                <a:rPr lang="fr-FR" sz="1600" dirty="0">
                  <a:solidFill>
                    <a:schemeClr val="tx1"/>
                  </a:solidFill>
                </a:rPr>
                <a:t> </a:t>
              </a:r>
              <a:r>
                <a:rPr lang="fr-FR" sz="1600" dirty="0" smtClean="0">
                  <a:solidFill>
                    <a:schemeClr val="tx1"/>
                  </a:solidFill>
                </a:rPr>
                <a:t>           publi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ait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Nous      publi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ions</a:t>
              </a:r>
              <a:r>
                <a:rPr lang="fr-FR" sz="1600" dirty="0" smtClean="0">
                  <a:solidFill>
                    <a:srgbClr val="FF0000"/>
                  </a:solidFill>
                </a:rPr>
                <a:t> 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Vous    </a:t>
              </a:r>
              <a:r>
                <a:rPr lang="fr-FR" sz="1600" dirty="0" smtClean="0">
                  <a:solidFill>
                    <a:srgbClr val="FF0000"/>
                  </a:solidFill>
                </a:rPr>
                <a:t>   </a:t>
              </a:r>
              <a:r>
                <a:rPr lang="fr-FR" sz="1600" dirty="0" smtClean="0">
                  <a:solidFill>
                    <a:schemeClr val="tx1"/>
                  </a:solidFill>
                </a:rPr>
                <a:t>publi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iez 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Ils, elles publi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aient</a:t>
              </a:r>
              <a:r>
                <a:rPr lang="fr-FR" sz="1600" dirty="0" smtClean="0">
                  <a:solidFill>
                    <a:srgbClr val="FF0000"/>
                  </a:solidFill>
                </a:rPr>
                <a:t> </a:t>
              </a:r>
            </a:p>
            <a:p>
              <a:pPr algn="ctr"/>
              <a:endParaRPr lang="es-ES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3" name="8 Rectángulo redondeado"/>
            <p:cNvSpPr/>
            <p:nvPr/>
          </p:nvSpPr>
          <p:spPr>
            <a:xfrm>
              <a:off x="200129" y="4985792"/>
              <a:ext cx="2016000" cy="187220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solidFill>
                    <a:schemeClr val="tx1"/>
                  </a:solidFill>
                </a:rPr>
                <a:t>CRIER</a:t>
              </a:r>
            </a:p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EXPÉDIER</a:t>
              </a:r>
            </a:p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IDENTIFIER</a:t>
              </a:r>
            </a:p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JUSTIFIER</a:t>
              </a:r>
            </a:p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NÉGOCIER</a:t>
              </a:r>
            </a:p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TRIER</a:t>
              </a:r>
            </a:p>
          </p:txBody>
        </p:sp>
        <p:sp>
          <p:nvSpPr>
            <p:cNvPr id="14" name="9 Rectángulo redondeado"/>
            <p:cNvSpPr/>
            <p:nvPr/>
          </p:nvSpPr>
          <p:spPr>
            <a:xfrm>
              <a:off x="2329493" y="4985792"/>
              <a:ext cx="2016001" cy="187220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PAYER</a:t>
              </a:r>
            </a:p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ESSAYER</a:t>
              </a:r>
            </a:p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TUTOYER, VOUVOYER</a:t>
              </a:r>
            </a:p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EMPLOYER</a:t>
              </a:r>
            </a:p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S’ENNUYER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6484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46856" y="18864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0070C0"/>
                </a:solidFill>
                <a:cs typeface="Arial" panose="020B0604020202020204" pitchFamily="34" charset="0"/>
              </a:rPr>
              <a:t>Verbes AVOIR et ÊTRE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6" name="4 Rectángulo"/>
          <p:cNvSpPr/>
          <p:nvPr/>
        </p:nvSpPr>
        <p:spPr>
          <a:xfrm>
            <a:off x="86766" y="1124744"/>
            <a:ext cx="880571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600" b="1" dirty="0">
              <a:solidFill>
                <a:srgbClr val="0070C0"/>
              </a:solidFill>
            </a:endParaRPr>
          </a:p>
          <a:p>
            <a:endParaRPr lang="fr-FR" sz="1600" b="1" dirty="0">
              <a:solidFill>
                <a:srgbClr val="0070C0"/>
              </a:solidFill>
            </a:endParaRPr>
          </a:p>
          <a:p>
            <a:endParaRPr lang="es-ES" sz="1600" b="1" dirty="0" smtClean="0">
              <a:solidFill>
                <a:srgbClr val="0070C0"/>
              </a:solidFill>
            </a:endParaRPr>
          </a:p>
          <a:p>
            <a:pPr lvl="8"/>
            <a:r>
              <a:rPr lang="es-ES" sz="1600" dirty="0" smtClean="0"/>
              <a:t> </a:t>
            </a:r>
            <a:endParaRPr lang="es-ES" sz="2000" dirty="0"/>
          </a:p>
          <a:p>
            <a:endParaRPr lang="es-ES" sz="1600" b="1" dirty="0" smtClean="0">
              <a:solidFill>
                <a:srgbClr val="0070C0"/>
              </a:solidFill>
            </a:endParaRPr>
          </a:p>
          <a:p>
            <a:endParaRPr lang="es-ES" sz="1600" dirty="0"/>
          </a:p>
          <a:p>
            <a:r>
              <a:rPr lang="es-ES" sz="1600" dirty="0" smtClean="0"/>
              <a:t>		</a:t>
            </a:r>
          </a:p>
          <a:p>
            <a:endParaRPr lang="es-ES" sz="1600" dirty="0"/>
          </a:p>
          <a:p>
            <a:endParaRPr lang="es-ES" sz="1600" dirty="0" smtClean="0"/>
          </a:p>
          <a:p>
            <a:endParaRPr lang="es-ES" sz="1600" dirty="0"/>
          </a:p>
          <a:p>
            <a:endParaRPr lang="es-ES" sz="1600" dirty="0" smtClean="0"/>
          </a:p>
          <a:p>
            <a:endParaRPr lang="es-ES" sz="1600" dirty="0"/>
          </a:p>
          <a:p>
            <a:endParaRPr lang="es-ES" sz="1600" dirty="0"/>
          </a:p>
          <a:p>
            <a:pPr lvl="1"/>
            <a:endParaRPr lang="es-ES" sz="1600" i="1" dirty="0" smtClean="0"/>
          </a:p>
          <a:p>
            <a:pPr lvl="1"/>
            <a:r>
              <a:rPr lang="fr-FR" sz="1600" dirty="0" smtClean="0"/>
              <a:t> </a:t>
            </a:r>
          </a:p>
          <a:p>
            <a:r>
              <a:rPr lang="fr-FR" sz="1600" b="1" dirty="0"/>
              <a:t> </a:t>
            </a:r>
            <a:r>
              <a:rPr lang="fr-FR" sz="1600" b="1" dirty="0" smtClean="0"/>
              <a:t>         </a:t>
            </a:r>
            <a:endParaRPr lang="fr-FR" sz="1600" b="1" dirty="0" smtClean="0">
              <a:solidFill>
                <a:srgbClr val="0070C0"/>
              </a:solidFill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2365524" y="1844535"/>
            <a:ext cx="4392264" cy="2592289"/>
            <a:chOff x="80147" y="1628800"/>
            <a:chExt cx="4392264" cy="2592289"/>
          </a:xfrm>
        </p:grpSpPr>
        <p:sp>
          <p:nvSpPr>
            <p:cNvPr id="10" name="1 Rectángulo redondeado"/>
            <p:cNvSpPr/>
            <p:nvPr/>
          </p:nvSpPr>
          <p:spPr>
            <a:xfrm>
              <a:off x="80147" y="1628800"/>
              <a:ext cx="2016000" cy="259228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AVOIR</a:t>
              </a:r>
            </a:p>
            <a:p>
              <a:endParaRPr lang="fr-FR" sz="1600" dirty="0" smtClean="0">
                <a:solidFill>
                  <a:srgbClr val="FF0000"/>
                </a:solidFill>
              </a:endParaRP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J’ 	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avais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Tu </a:t>
              </a:r>
              <a:r>
                <a:rPr lang="fr-FR" sz="1600" dirty="0" smtClean="0">
                  <a:solidFill>
                    <a:srgbClr val="FF0000"/>
                  </a:solidFill>
                </a:rPr>
                <a:t>	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avais 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Il, elle, on  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avait 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Nous</a:t>
              </a:r>
              <a:r>
                <a:rPr lang="fr-FR" sz="1600" dirty="0" smtClean="0">
                  <a:solidFill>
                    <a:srgbClr val="FF0000"/>
                  </a:solidFill>
                </a:rPr>
                <a:t> 	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avions 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Vous </a:t>
              </a:r>
              <a:r>
                <a:rPr lang="fr-FR" sz="1600" dirty="0" smtClean="0">
                  <a:solidFill>
                    <a:srgbClr val="FF0000"/>
                  </a:solidFill>
                </a:rPr>
                <a:t>	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aviez 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Ils, elles 	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avaient </a:t>
              </a:r>
            </a:p>
            <a:p>
              <a:pPr algn="ctr"/>
              <a:endParaRPr lang="es-ES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5" name="2 Rectángulo redondeado"/>
            <p:cNvSpPr/>
            <p:nvPr/>
          </p:nvSpPr>
          <p:spPr>
            <a:xfrm>
              <a:off x="2456411" y="1628801"/>
              <a:ext cx="2016000" cy="259228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</a:rPr>
                <a:t>Ê</a:t>
              </a:r>
              <a:r>
                <a:rPr lang="fr-FR" dirty="0" smtClean="0">
                  <a:solidFill>
                    <a:schemeClr val="tx1"/>
                  </a:solidFill>
                </a:rPr>
                <a:t>TRE</a:t>
              </a:r>
            </a:p>
            <a:p>
              <a:endParaRPr lang="fr-FR" sz="1600" dirty="0" smtClean="0">
                <a:solidFill>
                  <a:srgbClr val="FF0000"/>
                </a:solidFill>
              </a:endParaRP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J’ 	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étais 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Tu 	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étais 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Il, elle, on  </a:t>
              </a:r>
              <a:r>
                <a:rPr lang="fr-FR" sz="1600" dirty="0" smtClean="0">
                  <a:solidFill>
                    <a:srgbClr val="FF0000"/>
                  </a:solidFill>
                </a:rPr>
                <a:t> 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était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Nous</a:t>
              </a:r>
              <a:r>
                <a:rPr lang="fr-FR" sz="1600" dirty="0" smtClean="0">
                  <a:solidFill>
                    <a:srgbClr val="FF0000"/>
                  </a:solidFill>
                </a:rPr>
                <a:t> 	 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étions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Vous </a:t>
              </a:r>
              <a:r>
                <a:rPr lang="fr-FR" sz="1600" dirty="0" smtClean="0">
                  <a:solidFill>
                    <a:srgbClr val="FF0000"/>
                  </a:solidFill>
                </a:rPr>
                <a:t>	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étiez </a:t>
              </a:r>
            </a:p>
            <a:p>
              <a:r>
                <a:rPr lang="fr-FR" sz="1600" dirty="0" smtClean="0">
                  <a:solidFill>
                    <a:schemeClr val="tx1"/>
                  </a:solidFill>
                </a:rPr>
                <a:t>Ils, elles 	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étaient </a:t>
              </a:r>
            </a:p>
            <a:p>
              <a:pPr algn="ctr"/>
              <a:endParaRPr lang="es-ES" dirty="0" smtClean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8509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EXERCICES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hlinkClick r:id="rId2"/>
              </a:rPr>
              <a:t>Exercice </a:t>
            </a:r>
            <a:r>
              <a:rPr lang="es-ES" dirty="0" err="1" smtClean="0">
                <a:hlinkClick r:id="rId2"/>
              </a:rPr>
              <a:t>verbes</a:t>
            </a:r>
            <a:r>
              <a:rPr lang="es-ES" dirty="0" smtClean="0">
                <a:hlinkClick r:id="rId2"/>
              </a:rPr>
              <a:t> en –IER</a:t>
            </a:r>
            <a:endParaRPr lang="es-ES" dirty="0" smtClean="0"/>
          </a:p>
          <a:p>
            <a:r>
              <a:rPr lang="es-ES" dirty="0" smtClean="0">
                <a:hlinkClick r:id="rId3"/>
              </a:rPr>
              <a:t>Exercice </a:t>
            </a:r>
            <a:r>
              <a:rPr lang="es-ES" dirty="0" err="1" smtClean="0">
                <a:hlinkClick r:id="rId3"/>
              </a:rPr>
              <a:t>verbes</a:t>
            </a:r>
            <a:r>
              <a:rPr lang="es-ES" dirty="0" smtClean="0">
                <a:hlinkClick r:id="rId3"/>
              </a:rPr>
              <a:t> en –IR</a:t>
            </a:r>
            <a:r>
              <a:rPr lang="es-ES" dirty="0" smtClean="0"/>
              <a:t>-</a:t>
            </a:r>
            <a:r>
              <a:rPr lang="es-ES" dirty="0" err="1" smtClean="0"/>
              <a:t>issons</a:t>
            </a:r>
            <a:endParaRPr lang="es-ES" dirty="0" smtClean="0"/>
          </a:p>
          <a:p>
            <a:r>
              <a:rPr lang="es-ES" dirty="0" smtClean="0">
                <a:hlinkClick r:id="rId4"/>
              </a:rPr>
              <a:t>Exercice</a:t>
            </a:r>
            <a:endParaRPr lang="es-ES" dirty="0" smtClean="0"/>
          </a:p>
          <a:p>
            <a:r>
              <a:rPr lang="es-ES" dirty="0" err="1" smtClean="0">
                <a:hlinkClick r:id="rId5"/>
              </a:rPr>
              <a:t>Exercices</a:t>
            </a:r>
            <a:r>
              <a:rPr lang="es-ES" dirty="0" smtClean="0">
                <a:hlinkClick r:id="rId5"/>
              </a:rPr>
              <a:t> </a:t>
            </a:r>
            <a:r>
              <a:rPr lang="es-ES" dirty="0" err="1" smtClean="0">
                <a:hlinkClick r:id="rId5"/>
              </a:rPr>
              <a:t>verbes</a:t>
            </a:r>
            <a:r>
              <a:rPr lang="es-ES" dirty="0" smtClean="0">
                <a:hlinkClick r:id="rId5"/>
              </a:rPr>
              <a:t> en –</a:t>
            </a:r>
            <a:r>
              <a:rPr lang="es-ES" dirty="0" err="1" smtClean="0">
                <a:hlinkClick r:id="rId5"/>
              </a:rPr>
              <a:t>cer</a:t>
            </a:r>
            <a:r>
              <a:rPr lang="es-ES" dirty="0" smtClean="0">
                <a:hlinkClick r:id="rId5"/>
              </a:rPr>
              <a:t>, -</a:t>
            </a:r>
            <a:r>
              <a:rPr lang="es-ES" dirty="0" err="1" smtClean="0">
                <a:hlinkClick r:id="rId5"/>
              </a:rPr>
              <a:t>ger</a:t>
            </a:r>
            <a:r>
              <a:rPr lang="es-ES" dirty="0" smtClean="0">
                <a:hlinkClick r:id="rId5"/>
              </a:rPr>
              <a:t>, -</a:t>
            </a:r>
            <a:r>
              <a:rPr lang="es-ES" dirty="0" err="1" smtClean="0">
                <a:hlinkClick r:id="rId5"/>
              </a:rPr>
              <a:t>ier</a:t>
            </a:r>
            <a:r>
              <a:rPr lang="es-ES" dirty="0" smtClean="0">
                <a:hlinkClick r:id="rId5"/>
              </a:rPr>
              <a:t> </a:t>
            </a:r>
            <a:endParaRPr lang="es-ES" dirty="0" smtClean="0"/>
          </a:p>
          <a:p>
            <a:r>
              <a:rPr lang="es-ES" dirty="0" err="1" smtClean="0">
                <a:hlinkClick r:id="rId6"/>
              </a:rPr>
              <a:t>Exercices</a:t>
            </a:r>
            <a:r>
              <a:rPr lang="es-ES" dirty="0" smtClean="0">
                <a:hlinkClick r:id="rId6"/>
              </a:rPr>
              <a:t> </a:t>
            </a:r>
            <a:r>
              <a:rPr lang="es-ES" dirty="0" err="1" smtClean="0">
                <a:hlinkClick r:id="rId6"/>
              </a:rPr>
              <a:t>verbes</a:t>
            </a:r>
            <a:r>
              <a:rPr lang="es-ES" dirty="0" smtClean="0">
                <a:hlinkClick r:id="rId6"/>
              </a:rPr>
              <a:t> en -GER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163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646</Words>
  <Application>Microsoft Office PowerPoint</Application>
  <PresentationFormat>Presentación en pantalla (4:3)</PresentationFormat>
  <Paragraphs>272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Arial</vt:lpstr>
      <vt:lpstr>Calibri</vt:lpstr>
      <vt:lpstr>Tema de Office</vt:lpstr>
      <vt:lpstr>L’imparfait</vt:lpstr>
      <vt:lpstr>Formation </vt:lpstr>
      <vt:lpstr>Important </vt:lpstr>
      <vt:lpstr>Verbes en –CER et –GER </vt:lpstr>
      <vt:lpstr>Verbes en –ELER et –ETER </vt:lpstr>
      <vt:lpstr>Verbes en –IER et –YER </vt:lpstr>
      <vt:lpstr>Verbes AVOIR et ÊTRE</vt:lpstr>
      <vt:lpstr>EXERCICES</vt:lpstr>
    </vt:vector>
  </TitlesOfParts>
  <Company>Luffi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passé composé</dc:title>
  <dc:creator>Luffi</dc:creator>
  <cp:lastModifiedBy>Xavier Ayén Pasamonte</cp:lastModifiedBy>
  <cp:revision>63</cp:revision>
  <dcterms:created xsi:type="dcterms:W3CDTF">2014-11-14T10:35:37Z</dcterms:created>
  <dcterms:modified xsi:type="dcterms:W3CDTF">2019-09-26T08:51:54Z</dcterms:modified>
</cp:coreProperties>
</file>