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73" r:id="rId2"/>
    <p:sldId id="258" r:id="rId3"/>
    <p:sldId id="262" r:id="rId4"/>
    <p:sldId id="272" r:id="rId5"/>
    <p:sldId id="261" r:id="rId6"/>
    <p:sldId id="274" r:id="rId7"/>
    <p:sldId id="271" r:id="rId8"/>
    <p:sldId id="263" r:id="rId9"/>
    <p:sldId id="264" r:id="rId10"/>
    <p:sldId id="259" r:id="rId11"/>
    <p:sldId id="265" r:id="rId12"/>
    <p:sldId id="269" r:id="rId13"/>
    <p:sldId id="256" r:id="rId14"/>
    <p:sldId id="260" r:id="rId15"/>
    <p:sldId id="257" r:id="rId16"/>
    <p:sldId id="270" r:id="rId17"/>
    <p:sldId id="275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2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E8656-A2BF-43A0-BB3B-B9F0121C8ABD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1055A-C735-4816-82FA-5D288A23251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996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40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94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05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36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22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41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80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136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405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42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98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479EC-6E58-4694-ACA0-8C381D550B87}" type="datetimeFigureOut">
              <a:rPr lang="fr-FR" smtClean="0"/>
              <a:t>04/02/2019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2362B-AC30-44CA-80CB-5BCD6D93A24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04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fr-FR" dirty="0" smtClean="0"/>
              <a:t>LE PRÉSENT</a:t>
            </a:r>
            <a:endParaRPr lang="fr-F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2492896"/>
            <a:ext cx="6400800" cy="396044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Verbes en –ER (groupe 1)</a:t>
            </a:r>
          </a:p>
          <a:p>
            <a:r>
              <a:rPr lang="fr-FR" dirty="0" smtClean="0"/>
              <a:t>Les particularités des verbes en –CER et –GER</a:t>
            </a:r>
          </a:p>
          <a:p>
            <a:r>
              <a:rPr lang="fr-FR" dirty="0" smtClean="0"/>
              <a:t>Les verbes en –ELER et –ETER </a:t>
            </a:r>
          </a:p>
          <a:p>
            <a:r>
              <a:rPr lang="fr-FR" dirty="0" smtClean="0"/>
              <a:t>Les verbes en –YER </a:t>
            </a:r>
          </a:p>
          <a:p>
            <a:r>
              <a:rPr lang="fr-FR" dirty="0" smtClean="0"/>
              <a:t>Les verbes du 2</a:t>
            </a:r>
            <a:r>
              <a:rPr lang="fr-FR" baseline="30000" dirty="0" smtClean="0"/>
              <a:t>ème</a:t>
            </a:r>
            <a:r>
              <a:rPr lang="fr-FR" dirty="0" smtClean="0"/>
              <a:t> groupe en –IR/</a:t>
            </a:r>
            <a:r>
              <a:rPr lang="fr-FR" dirty="0" err="1" smtClean="0"/>
              <a:t>issons</a:t>
            </a:r>
            <a:r>
              <a:rPr lang="fr-FR" dirty="0" smtClean="0"/>
              <a:t> (FINIR)</a:t>
            </a:r>
          </a:p>
          <a:p>
            <a:r>
              <a:rPr lang="fr-FR" dirty="0" smtClean="0"/>
              <a:t>Les verbes du 3ème groupe en –IR (SORTIR)</a:t>
            </a:r>
          </a:p>
          <a:p>
            <a:r>
              <a:rPr lang="fr-FR" dirty="0" smtClean="0"/>
              <a:t>Les irréguliers 1</a:t>
            </a:r>
          </a:p>
          <a:p>
            <a:r>
              <a:rPr lang="fr-FR" dirty="0" smtClean="0"/>
              <a:t>Les irréguliers 2</a:t>
            </a:r>
          </a:p>
          <a:p>
            <a:r>
              <a:rPr lang="fr-FR" dirty="0" smtClean="0"/>
              <a:t>Les irréguliers 3</a:t>
            </a:r>
          </a:p>
          <a:p>
            <a:r>
              <a:rPr lang="fr-FR" dirty="0" smtClean="0"/>
              <a:t>Les irréguliers 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6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Verbes en –ER (groupe 1)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1800" dirty="0" smtClean="0"/>
              <a:t>Les terminaisons des verbes en -ER sont toujours: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es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</a:t>
            </a:r>
            <a:r>
              <a:rPr lang="fr-FR" sz="1800" dirty="0" smtClean="0"/>
              <a:t>_</a:t>
            </a:r>
            <a:r>
              <a:rPr lang="fr-FR" sz="1800" b="1" dirty="0" err="1" smtClean="0">
                <a:solidFill>
                  <a:srgbClr val="FF0000"/>
                </a:solidFill>
              </a:rPr>
              <a:t>ons</a:t>
            </a:r>
            <a:r>
              <a:rPr lang="fr-FR" sz="1800" dirty="0" smtClean="0"/>
              <a:t>; _</a:t>
            </a:r>
            <a:r>
              <a:rPr lang="fr-FR" sz="1800" b="1" dirty="0" err="1" smtClean="0">
                <a:solidFill>
                  <a:srgbClr val="FF0000"/>
                </a:solidFill>
              </a:rPr>
              <a:t>ez</a:t>
            </a:r>
            <a:r>
              <a:rPr lang="fr-FR" sz="1800" dirty="0" smtClean="0"/>
              <a:t>;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err="1" smtClean="0">
                <a:solidFill>
                  <a:srgbClr val="0070C0"/>
                </a:solidFill>
              </a:rPr>
              <a:t>ent</a:t>
            </a:r>
            <a:endParaRPr lang="fr-FR" sz="18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848280"/>
              </p:ext>
            </p:extLst>
          </p:nvPr>
        </p:nvGraphicFramePr>
        <p:xfrm>
          <a:off x="539552" y="1309293"/>
          <a:ext cx="1895872" cy="378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1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PARLER</a:t>
                      </a:r>
                      <a:endParaRPr lang="fr-FR" dirty="0"/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Je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Tu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Nous parl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Vous parl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024471"/>
              </p:ext>
            </p:extLst>
          </p:nvPr>
        </p:nvGraphicFramePr>
        <p:xfrm>
          <a:off x="4644177" y="1309855"/>
          <a:ext cx="2160240" cy="378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</a:tblGrid>
              <a:tr h="52832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TRAVAILLER</a:t>
                      </a:r>
                      <a:endParaRPr lang="fr-FR" dirty="0"/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Je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Tu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Nous travaill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Vous travaill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61252"/>
              </p:ext>
            </p:extLst>
          </p:nvPr>
        </p:nvGraphicFramePr>
        <p:xfrm>
          <a:off x="2603781" y="1309293"/>
          <a:ext cx="1895872" cy="378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1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HABITER</a:t>
                      </a:r>
                      <a:endParaRPr lang="fr-FR" dirty="0"/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J’habit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Tu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Nous habit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Vous habit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946701"/>
              </p:ext>
            </p:extLst>
          </p:nvPr>
        </p:nvGraphicFramePr>
        <p:xfrm>
          <a:off x="6948941" y="1309646"/>
          <a:ext cx="1895872" cy="37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S’APPELER</a:t>
                      </a:r>
                      <a:endParaRPr lang="fr-FR" sz="1800" dirty="0"/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Je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Tu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Il, elle, on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s’</a:t>
                      </a:r>
                      <a:r>
                        <a:rPr lang="fr-FR" sz="1600" dirty="0" smtClean="0"/>
                        <a:t>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Nous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nous</a:t>
                      </a:r>
                      <a:r>
                        <a:rPr lang="fr-FR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dirty="0" smtClean="0"/>
                        <a:t>appe</a:t>
                      </a:r>
                      <a:r>
                        <a:rPr lang="fr-FR" sz="1600" b="1" u="sng" dirty="0" smtClean="0">
                          <a:solidFill>
                            <a:srgbClr val="0070C0"/>
                          </a:solidFill>
                        </a:rPr>
                        <a:t>l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Vous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vous</a:t>
                      </a:r>
                      <a:r>
                        <a:rPr lang="fr-FR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dirty="0" smtClean="0"/>
                        <a:t>appe</a:t>
                      </a:r>
                      <a:r>
                        <a:rPr lang="fr-FR" sz="1600" b="1" u="sng" dirty="0" smtClean="0">
                          <a:solidFill>
                            <a:srgbClr val="0070C0"/>
                          </a:solidFill>
                        </a:rPr>
                        <a:t>l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Ils, elles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92072" y="5157192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</a:t>
            </a:r>
          </a:p>
          <a:p>
            <a:r>
              <a:rPr lang="fr-FR" sz="1600" i="1" dirty="0" smtClean="0"/>
              <a:t>Je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e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français.</a:t>
            </a:r>
          </a:p>
          <a:p>
            <a:r>
              <a:rPr lang="fr-FR" sz="1600" i="1" dirty="0" smtClean="0"/>
              <a:t>Il s’appell</a:t>
            </a:r>
            <a:r>
              <a:rPr lang="fr-FR" sz="1600" b="1" i="1" dirty="0" smtClean="0">
                <a:solidFill>
                  <a:srgbClr val="0070C0"/>
                </a:solidFill>
              </a:rPr>
              <a:t>e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Sylvain.</a:t>
            </a:r>
          </a:p>
          <a:p>
            <a:r>
              <a:rPr lang="fr-FR" sz="1600" i="1" dirty="0" smtClean="0"/>
              <a:t>Nous habit</a:t>
            </a:r>
            <a:r>
              <a:rPr lang="fr-FR" sz="1600" i="1" dirty="0" smtClean="0">
                <a:solidFill>
                  <a:srgbClr val="FF0000"/>
                </a:solidFill>
              </a:rPr>
              <a:t>ons </a:t>
            </a:r>
            <a:r>
              <a:rPr lang="fr-FR" sz="1600" i="1" dirty="0" smtClean="0"/>
              <a:t>à Lyon.</a:t>
            </a:r>
          </a:p>
          <a:p>
            <a:r>
              <a:rPr lang="fr-FR" sz="1600" i="1" dirty="0" smtClean="0"/>
              <a:t>Vous travaill</a:t>
            </a:r>
            <a:r>
              <a:rPr lang="fr-FR" sz="1600" i="1" dirty="0" smtClean="0">
                <a:solidFill>
                  <a:srgbClr val="FF0000"/>
                </a:solidFill>
              </a:rPr>
              <a:t>ez </a:t>
            </a:r>
            <a:r>
              <a:rPr lang="fr-FR" sz="1600" i="1" dirty="0" smtClean="0"/>
              <a:t>de 9 heures à 18 heures.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89658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fr-FR" sz="2800" dirty="0" smtClean="0"/>
              <a:t>Verbes en </a:t>
            </a:r>
            <a:r>
              <a:rPr lang="fr-FR" sz="2800" dirty="0"/>
              <a:t>–</a:t>
            </a:r>
            <a:r>
              <a:rPr lang="fr-FR" sz="2800" dirty="0" smtClean="0"/>
              <a:t>ER (groupe 1)</a:t>
            </a:r>
            <a:endParaRPr lang="fr-FR" sz="28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856290"/>
              </p:ext>
            </p:extLst>
          </p:nvPr>
        </p:nvGraphicFramePr>
        <p:xfrm>
          <a:off x="1547664" y="1988840"/>
          <a:ext cx="60960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INFINITIF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muettes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sonores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Modifications 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Exemple: PARL</a:t>
                      </a: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lang="fr-FR" sz="1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[parl</a:t>
                      </a: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Je               _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r>
                        <a:rPr lang="fr-FR" sz="1600" dirty="0" smtClean="0"/>
                        <a:t> </a:t>
                      </a:r>
                    </a:p>
                    <a:p>
                      <a:r>
                        <a:rPr lang="fr-FR" sz="1600" dirty="0" smtClean="0"/>
                        <a:t>Tu</a:t>
                      </a:r>
                      <a:r>
                        <a:rPr lang="fr-FR" sz="1600" baseline="0" dirty="0" smtClean="0"/>
                        <a:t>               _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sz="16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sz="1600" dirty="0" smtClean="0"/>
                        <a:t>il,</a:t>
                      </a:r>
                      <a:r>
                        <a:rPr lang="fr-FR" sz="1600" baseline="0" dirty="0" smtClean="0"/>
                        <a:t> elle, on  _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</a:p>
                    <a:p>
                      <a:r>
                        <a:rPr lang="fr-FR" sz="1600" baseline="0" dirty="0" smtClean="0"/>
                        <a:t>Ils, elles     _</a:t>
                      </a:r>
                      <a:r>
                        <a:rPr lang="fr-FR" sz="1600" b="1" baseline="0" dirty="0" err="1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[</a:t>
                      </a:r>
                      <a:r>
                        <a:rPr lang="fr-FR" sz="1600" b="1" baseline="0" dirty="0" err="1" smtClean="0">
                          <a:solidFill>
                            <a:srgbClr val="0070C0"/>
                          </a:solidFill>
                        </a:rPr>
                        <a:t>parl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]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 smtClean="0"/>
                    </a:p>
                    <a:p>
                      <a:r>
                        <a:rPr lang="fr-FR" sz="1600" dirty="0" smtClean="0"/>
                        <a:t>Nous        _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sz="1600" dirty="0" smtClean="0"/>
                        <a:t>Vous        _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parlõ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[parlé]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À l’écrit, les 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terminaisons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varient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MAIS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il y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a seulement 3 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prononciations</a:t>
                      </a:r>
                    </a:p>
                    <a:p>
                      <a:endParaRPr lang="fr-FR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23528" y="479715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/>
              <a:t>Je </a:t>
            </a:r>
            <a:r>
              <a:rPr lang="fr-FR" sz="1600" b="1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e</a:t>
            </a:r>
            <a:r>
              <a:rPr lang="fr-FR" sz="1600" i="1" dirty="0" smtClean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français, mes parents </a:t>
            </a:r>
            <a:r>
              <a:rPr lang="fr-FR" sz="1600" b="1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ent</a:t>
            </a:r>
            <a:r>
              <a:rPr lang="fr-FR" sz="1600" i="1" dirty="0" smtClean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français et toi tu </a:t>
            </a:r>
            <a:r>
              <a:rPr lang="fr-FR" sz="1600" b="1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es</a:t>
            </a:r>
            <a:r>
              <a:rPr lang="fr-FR" sz="1600" i="1" dirty="0" smtClean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espagnol.</a:t>
            </a:r>
          </a:p>
          <a:p>
            <a:pPr marL="285750" indent="-285750">
              <a:buFont typeface="Wingdings"/>
              <a:buChar char="Ø"/>
            </a:pPr>
            <a:r>
              <a:rPr lang="fr-FR" sz="1600" b="1" i="1" dirty="0" smtClean="0"/>
              <a:t>3 orthographes </a:t>
            </a:r>
            <a:r>
              <a:rPr lang="fr-FR" sz="1600" i="1" dirty="0" smtClean="0"/>
              <a:t>différentes, mais </a:t>
            </a:r>
            <a:r>
              <a:rPr lang="fr-FR" sz="1600" b="1" i="1" dirty="0" smtClean="0"/>
              <a:t>une seule </a:t>
            </a:r>
            <a:r>
              <a:rPr lang="fr-FR" sz="1600" i="1" dirty="0" smtClean="0"/>
              <a:t>prononciation: les terminaisons sont </a:t>
            </a:r>
            <a:r>
              <a:rPr lang="fr-FR" sz="1600" b="1" i="1" dirty="0" smtClean="0">
                <a:solidFill>
                  <a:srgbClr val="0070C0"/>
                </a:solidFill>
              </a:rPr>
              <a:t>muettes</a:t>
            </a:r>
            <a:r>
              <a:rPr lang="fr-FR" sz="1600" i="1" dirty="0" smtClean="0"/>
              <a:t>: [</a:t>
            </a:r>
            <a:r>
              <a:rPr lang="fr-FR" sz="1600" b="1" i="1" dirty="0" err="1" smtClean="0">
                <a:solidFill>
                  <a:srgbClr val="0070C0"/>
                </a:solidFill>
              </a:rPr>
              <a:t>parl</a:t>
            </a:r>
            <a:r>
              <a:rPr lang="fr-FR" sz="1600" i="1" dirty="0" smtClean="0"/>
              <a:t>]</a:t>
            </a:r>
          </a:p>
          <a:p>
            <a:pPr marL="285750" indent="-285750">
              <a:buFont typeface="Wingdings"/>
              <a:buChar char="Ø"/>
            </a:pPr>
            <a:endParaRPr lang="fr-FR" sz="1600" i="1" dirty="0"/>
          </a:p>
          <a:p>
            <a:r>
              <a:rPr lang="fr-FR" sz="1600" i="1" dirty="0" smtClean="0"/>
              <a:t>Nous parl</a:t>
            </a:r>
            <a:r>
              <a:rPr lang="fr-FR" sz="1600" b="1" i="1" dirty="0" smtClean="0">
                <a:solidFill>
                  <a:srgbClr val="FF0000"/>
                </a:solidFill>
              </a:rPr>
              <a:t>ons</a:t>
            </a:r>
            <a:r>
              <a:rPr lang="fr-FR" sz="1600" i="1" dirty="0" smtClean="0"/>
              <a:t> avec les clients. Vous parl</a:t>
            </a:r>
            <a:r>
              <a:rPr lang="fr-FR" sz="1600" b="1" i="1" dirty="0" smtClean="0">
                <a:solidFill>
                  <a:srgbClr val="FF0000"/>
                </a:solidFill>
              </a:rPr>
              <a:t>ez </a:t>
            </a:r>
            <a:r>
              <a:rPr lang="fr-FR" sz="1600" i="1" dirty="0" smtClean="0"/>
              <a:t>beaucoup au téléphone.</a:t>
            </a:r>
          </a:p>
          <a:p>
            <a:r>
              <a:rPr lang="fr-FR" sz="1600" i="1" dirty="0" smtClean="0"/>
              <a:t>&gt; </a:t>
            </a:r>
            <a:r>
              <a:rPr lang="fr-FR" sz="1600" b="1" i="1" dirty="0" smtClean="0"/>
              <a:t>2 orthographes </a:t>
            </a:r>
            <a:r>
              <a:rPr lang="fr-FR" sz="1600" i="1" dirty="0" smtClean="0"/>
              <a:t>différentes, </a:t>
            </a:r>
            <a:r>
              <a:rPr lang="fr-FR" sz="1600" b="1" i="1" dirty="0" smtClean="0"/>
              <a:t>2 prononciations différentes</a:t>
            </a:r>
            <a:r>
              <a:rPr lang="fr-FR" sz="1600" i="1" dirty="0" smtClean="0"/>
              <a:t>, les terminaisons sont </a:t>
            </a:r>
            <a:r>
              <a:rPr lang="fr-FR" sz="1600" b="1" i="1" dirty="0" smtClean="0">
                <a:solidFill>
                  <a:srgbClr val="FF0000"/>
                </a:solidFill>
              </a:rPr>
              <a:t>sonores</a:t>
            </a:r>
            <a:r>
              <a:rPr lang="fr-FR" sz="1600" i="1" dirty="0" smtClean="0"/>
              <a:t>.</a:t>
            </a:r>
            <a:endParaRPr lang="fr-FR" sz="1600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73483" y="980728"/>
            <a:ext cx="766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Terminaisons et </a:t>
            </a:r>
            <a:r>
              <a:rPr lang="fr-FR" dirty="0" smtClean="0"/>
              <a:t>prononciations: </a:t>
            </a:r>
            <a:r>
              <a:rPr lang="fr-FR" b="1" dirty="0" smtClean="0">
                <a:solidFill>
                  <a:srgbClr val="0070C0"/>
                </a:solidFill>
              </a:rPr>
              <a:t>-e, -es, -e,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-</a:t>
            </a:r>
            <a:r>
              <a:rPr lang="fr-FR" b="1" dirty="0" err="1" smtClean="0">
                <a:solidFill>
                  <a:srgbClr val="FF0000"/>
                </a:solidFill>
              </a:rPr>
              <a:t>ons</a:t>
            </a:r>
            <a:r>
              <a:rPr lang="fr-FR" b="1" dirty="0" smtClean="0">
                <a:solidFill>
                  <a:srgbClr val="FF0000"/>
                </a:solidFill>
              </a:rPr>
              <a:t>, -</a:t>
            </a:r>
            <a:r>
              <a:rPr lang="fr-FR" b="1" dirty="0" err="1" smtClean="0">
                <a:solidFill>
                  <a:srgbClr val="FF0000"/>
                </a:solidFill>
              </a:rPr>
              <a:t>ez</a:t>
            </a:r>
            <a:r>
              <a:rPr lang="fr-FR" b="1" dirty="0" smtClean="0">
                <a:solidFill>
                  <a:srgbClr val="FF0000"/>
                </a:solidFill>
              </a:rPr>
              <a:t>, </a:t>
            </a:r>
            <a:r>
              <a:rPr lang="fr-FR" dirty="0" smtClean="0"/>
              <a:t>-</a:t>
            </a:r>
            <a:r>
              <a:rPr lang="fr-FR" b="1" dirty="0" err="1" smtClean="0">
                <a:solidFill>
                  <a:srgbClr val="0070C0"/>
                </a:solidFill>
              </a:rPr>
              <a:t>ent</a:t>
            </a:r>
            <a:endParaRPr lang="fr-FR" b="1" dirty="0" smtClean="0">
              <a:solidFill>
                <a:srgbClr val="0070C0"/>
              </a:solidFill>
            </a:endParaRPr>
          </a:p>
          <a:p>
            <a:r>
              <a:rPr lang="fr-FR" b="1" dirty="0" smtClean="0">
                <a:solidFill>
                  <a:srgbClr val="0070C0"/>
                </a:solidFill>
              </a:rPr>
              <a:t>En bleu, </a:t>
            </a:r>
            <a:r>
              <a:rPr lang="fr-FR" dirty="0" smtClean="0"/>
              <a:t>les terminaisons sont muettes: on ne les prononcent pas.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En rouge </a:t>
            </a:r>
            <a:r>
              <a:rPr lang="fr-FR" dirty="0" smtClean="0"/>
              <a:t>les terminaisons sont sonores: on doit les dire.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82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Les particularités des verbes en –CER et –</a:t>
            </a:r>
            <a:r>
              <a:rPr lang="fr-FR" sz="2800" dirty="0" smtClean="0"/>
              <a:t>GER</a:t>
            </a:r>
            <a:br>
              <a:rPr lang="fr-FR" sz="2800" dirty="0" smtClean="0"/>
            </a:br>
            <a:r>
              <a:rPr lang="fr-FR" sz="1800" dirty="0" smtClean="0"/>
              <a:t>Les terminaisons des verbes en -ER sont toujours: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es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</a:t>
            </a:r>
            <a:r>
              <a:rPr lang="fr-FR" sz="1800" dirty="0" smtClean="0"/>
              <a:t>_</a:t>
            </a:r>
            <a:r>
              <a:rPr lang="fr-FR" sz="1800" b="1" dirty="0" err="1" smtClean="0">
                <a:solidFill>
                  <a:srgbClr val="FF0000"/>
                </a:solidFill>
              </a:rPr>
              <a:t>ons</a:t>
            </a:r>
            <a:r>
              <a:rPr lang="fr-FR" sz="1800" dirty="0" smtClean="0"/>
              <a:t>; _</a:t>
            </a:r>
            <a:r>
              <a:rPr lang="fr-FR" sz="1800" b="1" dirty="0" err="1" smtClean="0">
                <a:solidFill>
                  <a:srgbClr val="FF0000"/>
                </a:solidFill>
              </a:rPr>
              <a:t>ez</a:t>
            </a:r>
            <a:r>
              <a:rPr lang="fr-FR" sz="1800" dirty="0" smtClean="0"/>
              <a:t>;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err="1" smtClean="0">
                <a:solidFill>
                  <a:srgbClr val="0070C0"/>
                </a:solidFill>
              </a:rPr>
              <a:t>ent</a:t>
            </a:r>
            <a:endParaRPr lang="fr-FR" sz="18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342150"/>
              </p:ext>
            </p:extLst>
          </p:nvPr>
        </p:nvGraphicFramePr>
        <p:xfrm>
          <a:off x="323528" y="1269327"/>
          <a:ext cx="2111896" cy="3779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896"/>
              </a:tblGrid>
              <a:tr h="49837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COMMENCER</a:t>
                      </a:r>
                      <a:endParaRPr lang="fr-FR" dirty="0"/>
                    </a:p>
                  </a:txBody>
                  <a:tcPr anchor="ctr"/>
                </a:tc>
              </a:tr>
              <a:tr h="498378">
                <a:tc>
                  <a:txBody>
                    <a:bodyPr/>
                    <a:lstStyle/>
                    <a:p>
                      <a:r>
                        <a:rPr lang="fr-FR" dirty="0" smtClean="0"/>
                        <a:t>Je commenc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98378">
                <a:tc>
                  <a:txBody>
                    <a:bodyPr/>
                    <a:lstStyle/>
                    <a:p>
                      <a:r>
                        <a:rPr lang="fr-FR" dirty="0" smtClean="0"/>
                        <a:t>Tu commenc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644054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commenc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98378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err="1" smtClean="0"/>
                        <a:t>commen</a:t>
                      </a:r>
                      <a:r>
                        <a:rPr lang="fr-FR" sz="2000" b="1" dirty="0" err="1" smtClean="0">
                          <a:solidFill>
                            <a:schemeClr val="tx1"/>
                          </a:solidFill>
                        </a:rPr>
                        <a:t>Ç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98378">
                <a:tc>
                  <a:txBody>
                    <a:bodyPr/>
                    <a:lstStyle/>
                    <a:p>
                      <a:r>
                        <a:rPr lang="fr-FR" dirty="0" smtClean="0"/>
                        <a:t>Vous commenc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44054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commenc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712355"/>
              </p:ext>
            </p:extLst>
          </p:nvPr>
        </p:nvGraphicFramePr>
        <p:xfrm>
          <a:off x="6732240" y="1281366"/>
          <a:ext cx="1895872" cy="37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365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VOYAGER</a:t>
                      </a:r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53656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251413"/>
              </p:ext>
            </p:extLst>
          </p:nvPr>
        </p:nvGraphicFramePr>
        <p:xfrm>
          <a:off x="4668010" y="1268763"/>
          <a:ext cx="1895872" cy="378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1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MANGER</a:t>
                      </a:r>
                      <a:endParaRPr lang="fr-FR" dirty="0"/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Je mang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Tu mang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mang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Nous mang</a:t>
                      </a:r>
                      <a:r>
                        <a:rPr lang="fr-FR" sz="28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Vous mang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mang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7408"/>
              </p:ext>
            </p:extLst>
          </p:nvPr>
        </p:nvGraphicFramePr>
        <p:xfrm>
          <a:off x="2603781" y="1269116"/>
          <a:ext cx="1895872" cy="37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PLACER</a:t>
                      </a:r>
                      <a:endParaRPr lang="fr-FR" sz="1800" dirty="0"/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56636" y="5103675"/>
            <a:ext cx="86798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Les verbes en –CER, prennent un </a:t>
            </a:r>
            <a:r>
              <a:rPr lang="fr-FR" sz="2800" b="1" dirty="0" smtClean="0"/>
              <a:t>ç</a:t>
            </a:r>
            <a:r>
              <a:rPr lang="fr-FR" sz="2800" dirty="0" smtClean="0"/>
              <a:t> </a:t>
            </a:r>
            <a:r>
              <a:rPr lang="fr-FR" dirty="0" smtClean="0"/>
              <a:t>à nous pour conserver le son [s] de l’infinitif.</a:t>
            </a:r>
          </a:p>
          <a:p>
            <a:pPr algn="just"/>
            <a:r>
              <a:rPr lang="fr-FR" dirty="0" smtClean="0"/>
              <a:t>Les verbes en  –GER prennent un </a:t>
            </a:r>
            <a:r>
              <a:rPr lang="fr-FR" sz="2800" b="1" dirty="0" smtClean="0"/>
              <a:t>e </a:t>
            </a:r>
            <a:r>
              <a:rPr lang="fr-FR" dirty="0" smtClean="0"/>
              <a:t>à nous pour conserver le son  [j] de l’infinitif.</a:t>
            </a:r>
          </a:p>
          <a:p>
            <a:pPr algn="just"/>
            <a:r>
              <a:rPr lang="fr-FR" i="1" u="sng" dirty="0">
                <a:solidFill>
                  <a:prstClr val="black"/>
                </a:solidFill>
              </a:rPr>
              <a:t>Exemples</a:t>
            </a:r>
            <a:r>
              <a:rPr lang="fr-FR" i="1" dirty="0" smtClean="0">
                <a:solidFill>
                  <a:prstClr val="black"/>
                </a:solidFill>
              </a:rPr>
              <a:t>: </a:t>
            </a:r>
            <a:r>
              <a:rPr lang="fr-FR" i="1" dirty="0" smtClean="0"/>
              <a:t>Vous </a:t>
            </a:r>
            <a:r>
              <a:rPr lang="fr-FR" i="1" dirty="0"/>
              <a:t>commenc</a:t>
            </a:r>
            <a:r>
              <a:rPr lang="fr-FR" i="1" dirty="0">
                <a:solidFill>
                  <a:srgbClr val="FF0000"/>
                </a:solidFill>
              </a:rPr>
              <a:t>ez </a:t>
            </a:r>
            <a:r>
              <a:rPr lang="fr-FR" i="1" dirty="0">
                <a:solidFill>
                  <a:prstClr val="black"/>
                </a:solidFill>
              </a:rPr>
              <a:t>à quelle heure? </a:t>
            </a:r>
            <a:r>
              <a:rPr lang="fr-FR" i="1" dirty="0"/>
              <a:t>Nous </a:t>
            </a:r>
            <a:r>
              <a:rPr lang="fr-FR" i="1" dirty="0" smtClean="0"/>
              <a:t>commen</a:t>
            </a:r>
            <a:r>
              <a:rPr lang="fr-FR" sz="2800" b="1" dirty="0" smtClean="0"/>
              <a:t>ç</a:t>
            </a:r>
            <a:r>
              <a:rPr lang="fr-FR" i="1" dirty="0" smtClean="0">
                <a:solidFill>
                  <a:srgbClr val="FF0000"/>
                </a:solidFill>
              </a:rPr>
              <a:t>ons </a:t>
            </a:r>
            <a:r>
              <a:rPr lang="fr-FR" i="1" dirty="0">
                <a:solidFill>
                  <a:prstClr val="black"/>
                </a:solidFill>
              </a:rPr>
              <a:t>à 9 heures.</a:t>
            </a:r>
          </a:p>
          <a:p>
            <a:pPr algn="just"/>
            <a:r>
              <a:rPr lang="fr-FR" i="1" dirty="0" smtClean="0"/>
              <a:t>	Nous </a:t>
            </a:r>
            <a:r>
              <a:rPr lang="fr-FR" i="1" dirty="0"/>
              <a:t>mang</a:t>
            </a:r>
            <a:r>
              <a:rPr lang="fr-FR" sz="2800" b="1" dirty="0"/>
              <a:t>e</a:t>
            </a:r>
            <a:r>
              <a:rPr lang="fr-FR" i="1" dirty="0">
                <a:solidFill>
                  <a:srgbClr val="FF0000"/>
                </a:solidFill>
              </a:rPr>
              <a:t>ons </a:t>
            </a:r>
            <a:r>
              <a:rPr lang="fr-FR" i="1" dirty="0">
                <a:solidFill>
                  <a:prstClr val="black"/>
                </a:solidFill>
              </a:rPr>
              <a:t>dans un restaurant</a:t>
            </a:r>
            <a:r>
              <a:rPr lang="fr-FR" i="1" dirty="0" smtClean="0">
                <a:solidFill>
                  <a:prstClr val="black"/>
                </a:solidFill>
              </a:rPr>
              <a:t>.</a:t>
            </a:r>
            <a:endParaRPr lang="fr-FR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5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 txBox="1">
            <a:spLocks/>
          </p:cNvSpPr>
          <p:nvPr/>
        </p:nvSpPr>
        <p:spPr>
          <a:xfrm>
            <a:off x="446856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/>
              <a:t>Les verbes en –ELER, –ETER et </a:t>
            </a:r>
            <a:r>
              <a:rPr lang="fr-FR" sz="2800" dirty="0"/>
              <a:t>– </a:t>
            </a:r>
            <a:r>
              <a:rPr lang="fr-FR" sz="2800" dirty="0" smtClean="0"/>
              <a:t>E…ER </a:t>
            </a:r>
            <a:endParaRPr lang="fr-FR" sz="18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551928"/>
              </p:ext>
            </p:extLst>
          </p:nvPr>
        </p:nvGraphicFramePr>
        <p:xfrm>
          <a:off x="1381472" y="1279037"/>
          <a:ext cx="1895872" cy="374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ACHETER</a:t>
                      </a:r>
                      <a:endParaRPr lang="fr-FR" dirty="0"/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J’ach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Tu ach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ach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Nous ach</a:t>
                      </a:r>
                      <a:r>
                        <a:rPr lang="fr-FR" b="1" dirty="0" smtClean="0"/>
                        <a:t>e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Vous ach</a:t>
                      </a:r>
                      <a:r>
                        <a:rPr lang="fr-FR" b="1" dirty="0" smtClean="0"/>
                        <a:t>e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ach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dirty="0" smtClean="0"/>
                        <a:t>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079043"/>
              </p:ext>
            </p:extLst>
          </p:nvPr>
        </p:nvGraphicFramePr>
        <p:xfrm>
          <a:off x="3613720" y="1279037"/>
          <a:ext cx="1895872" cy="374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GELER</a:t>
                      </a:r>
                      <a:endParaRPr lang="fr-FR" dirty="0"/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Je g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dirty="0" smtClean="0"/>
                        <a:t>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Tu g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dirty="0" smtClean="0"/>
                        <a:t>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g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dirty="0" smtClean="0"/>
                        <a:t>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Nous ge</a:t>
                      </a:r>
                      <a:r>
                        <a:rPr lang="fr-FR" b="1" dirty="0" smtClean="0"/>
                        <a:t>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Vous ge</a:t>
                      </a:r>
                      <a:r>
                        <a:rPr lang="fr-FR" b="1" u="none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g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dirty="0" smtClean="0"/>
                        <a:t>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700905"/>
              </p:ext>
            </p:extLst>
          </p:nvPr>
        </p:nvGraphicFramePr>
        <p:xfrm>
          <a:off x="5845968" y="1279037"/>
          <a:ext cx="1895872" cy="374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PRÉFÉRER</a:t>
                      </a:r>
                      <a:endParaRPr lang="fr-FR" dirty="0"/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Je</a:t>
                      </a:r>
                      <a:r>
                        <a:rPr lang="fr-FR" baseline="0" dirty="0" smtClean="0"/>
                        <a:t> préf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baseline="0" dirty="0" smtClean="0"/>
                        <a:t>préf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baseline="0" dirty="0" smtClean="0"/>
                        <a:t>préf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baseline="0" dirty="0" smtClean="0"/>
                        <a:t>préf</a:t>
                      </a:r>
                      <a:r>
                        <a:rPr lang="fr-FR" b="1" baseline="0" dirty="0" smtClean="0">
                          <a:solidFill>
                            <a:schemeClr val="tx1"/>
                          </a:solidFill>
                        </a:rPr>
                        <a:t>é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baseline="0" dirty="0" smtClean="0"/>
                        <a:t>préf</a:t>
                      </a:r>
                      <a:r>
                        <a:rPr lang="fr-FR" b="1" baseline="0" dirty="0" smtClean="0">
                          <a:solidFill>
                            <a:schemeClr val="tx1"/>
                          </a:solidFill>
                        </a:rPr>
                        <a:t>é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3491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baseline="0" dirty="0" smtClean="0"/>
                        <a:t>préf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323528" y="5157192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verbes en –ELER et –ETER prennent un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0070C0"/>
                </a:solidFill>
              </a:rPr>
              <a:t>è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(accent grave) sur le </a:t>
            </a:r>
            <a:r>
              <a:rPr lang="fr-FR" dirty="0"/>
              <a:t>(</a:t>
            </a:r>
            <a:r>
              <a:rPr lang="fr-FR" dirty="0" smtClean="0"/>
              <a:t>e) précédant les terminaisons </a:t>
            </a:r>
            <a:r>
              <a:rPr lang="fr-FR" b="1" dirty="0" smtClean="0">
                <a:solidFill>
                  <a:srgbClr val="0070C0"/>
                </a:solidFill>
              </a:rPr>
              <a:t>muettes.</a:t>
            </a:r>
          </a:p>
          <a:p>
            <a:r>
              <a:rPr lang="fr-FR" dirty="0" smtClean="0"/>
              <a:t>	Exemple: ACHETER</a:t>
            </a:r>
            <a:r>
              <a:rPr lang="fr-FR" dirty="0" smtClean="0">
                <a:sym typeface="Wingdings" panose="05000000000000000000" pitchFamily="2" charset="2"/>
              </a:rPr>
              <a:t> j’ach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è</a:t>
            </a:r>
            <a:r>
              <a:rPr lang="fr-FR" dirty="0" smtClean="0">
                <a:sym typeface="Wingdings" panose="05000000000000000000" pitchFamily="2" charset="2"/>
              </a:rPr>
              <a:t>t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e</a:t>
            </a:r>
            <a:r>
              <a:rPr lang="fr-FR" dirty="0" smtClean="0">
                <a:sym typeface="Wingdings" panose="05000000000000000000" pitchFamily="2" charset="2"/>
              </a:rPr>
              <a:t>	PRÉFÉRER je préf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è</a:t>
            </a:r>
            <a:r>
              <a:rPr lang="fr-FR" dirty="0" smtClean="0">
                <a:sym typeface="Wingdings" panose="05000000000000000000" pitchFamily="2" charset="2"/>
              </a:rPr>
              <a:t>r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e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Mais ils gardent l’orthographe de l’infinitif </a:t>
            </a:r>
            <a:r>
              <a:rPr lang="fr-FR" dirty="0">
                <a:sym typeface="Wingdings" panose="05000000000000000000" pitchFamily="2" charset="2"/>
              </a:rPr>
              <a:t>q</a:t>
            </a:r>
            <a:r>
              <a:rPr lang="fr-FR" dirty="0" smtClean="0">
                <a:sym typeface="Wingdings" panose="05000000000000000000" pitchFamily="2" charset="2"/>
              </a:rPr>
              <a:t>uand la terminaison est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sonore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	Exemple: ACHETER nous achet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ons</a:t>
            </a:r>
            <a:r>
              <a:rPr lang="fr-FR" dirty="0" smtClean="0">
                <a:sym typeface="Wingdings" panose="05000000000000000000" pitchFamily="2" charset="2"/>
              </a:rPr>
              <a:t>	PRÉFÉRER nous préfér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ons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4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Les verbes APPELER et JETTER</a:t>
            </a:r>
            <a:endParaRPr lang="fr-FR" sz="28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082638"/>
              </p:ext>
            </p:extLst>
          </p:nvPr>
        </p:nvGraphicFramePr>
        <p:xfrm>
          <a:off x="2339752" y="1556792"/>
          <a:ext cx="217058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APPELER</a:t>
                      </a:r>
                      <a:endParaRPr lang="fr-FR" sz="2000" dirty="0"/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J’appe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lle</a:t>
                      </a:r>
                      <a:endParaRPr lang="fr-FR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Tu appe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lles</a:t>
                      </a:r>
                      <a:endParaRPr lang="fr-FR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Il, elle, on appe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lle</a:t>
                      </a:r>
                      <a:endParaRPr lang="fr-FR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Nous appe</a:t>
                      </a:r>
                      <a:r>
                        <a:rPr lang="fr-FR" sz="1800" b="1" u="sng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Vous appe</a:t>
                      </a:r>
                      <a:r>
                        <a:rPr lang="fr-FR" sz="1800" b="1" u="sng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Ils, elles appe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llent</a:t>
                      </a:r>
                      <a:endParaRPr lang="fr-FR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6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006283"/>
              </p:ext>
            </p:extLst>
          </p:nvPr>
        </p:nvGraphicFramePr>
        <p:xfrm>
          <a:off x="4798368" y="1585392"/>
          <a:ext cx="217058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JETER</a:t>
                      </a:r>
                      <a:endParaRPr lang="fr-FR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Je je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tte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Tu je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ttes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Il, elle, on je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tte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Nous je</a:t>
                      </a:r>
                      <a:r>
                        <a:rPr lang="fr-FR" b="1" u="sng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Vous je</a:t>
                      </a:r>
                      <a:r>
                        <a:rPr lang="fr-FR" b="1" u="sng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je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tt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ent</a:t>
                      </a:r>
                      <a:endParaRPr lang="fr-FR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42685" y="4634552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verbes APPELER et JETER (et leurs composés) doublent la consonne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0070C0"/>
                </a:solidFill>
              </a:rPr>
              <a:t>ll</a:t>
            </a:r>
            <a:r>
              <a:rPr lang="fr-FR" dirty="0" smtClean="0">
                <a:solidFill>
                  <a:srgbClr val="FF0000"/>
                </a:solidFill>
              </a:rPr>
              <a:t>  </a:t>
            </a:r>
            <a:r>
              <a:rPr lang="fr-FR" dirty="0" smtClean="0"/>
              <a:t>ou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0070C0"/>
                </a:solidFill>
              </a:rPr>
              <a:t>tt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/>
              <a:t>avant les terminaisons </a:t>
            </a:r>
            <a:r>
              <a:rPr lang="fr-FR" b="1" dirty="0" smtClean="0">
                <a:solidFill>
                  <a:srgbClr val="0070C0"/>
                </a:solidFill>
              </a:rPr>
              <a:t>muettes.</a:t>
            </a:r>
          </a:p>
          <a:p>
            <a:r>
              <a:rPr lang="fr-FR" dirty="0" smtClean="0"/>
              <a:t>	Exemple: APPELER</a:t>
            </a:r>
            <a:r>
              <a:rPr lang="fr-FR" dirty="0" smtClean="0">
                <a:sym typeface="Wingdings" panose="05000000000000000000" pitchFamily="2" charset="2"/>
              </a:rPr>
              <a:t> j’appe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lle</a:t>
            </a:r>
            <a:r>
              <a:rPr lang="fr-FR" dirty="0" smtClean="0">
                <a:sym typeface="Wingdings" panose="05000000000000000000" pitchFamily="2" charset="2"/>
              </a:rPr>
              <a:t>	JETER je je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tte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Mais ils gardent l’orthographe de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l’infinitif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q</a:t>
            </a:r>
            <a:r>
              <a:rPr lang="fr-FR" dirty="0" smtClean="0">
                <a:sym typeface="Wingdings" panose="05000000000000000000" pitchFamily="2" charset="2"/>
              </a:rPr>
              <a:t>uand la terminaison est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sonore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	Exemple: </a:t>
            </a:r>
            <a:r>
              <a:rPr lang="fr-FR" dirty="0"/>
              <a:t>APPELER </a:t>
            </a:r>
            <a:r>
              <a:rPr lang="fr-FR" dirty="0" smtClean="0">
                <a:sym typeface="Wingdings" panose="05000000000000000000" pitchFamily="2" charset="2"/>
              </a:rPr>
              <a:t> nous appe</a:t>
            </a:r>
            <a:r>
              <a:rPr lang="fr-FR" b="1" u="sng" dirty="0" smtClean="0">
                <a:sym typeface="Wingdings" panose="05000000000000000000" pitchFamily="2" charset="2"/>
              </a:rPr>
              <a:t>l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ons</a:t>
            </a:r>
            <a:r>
              <a:rPr lang="fr-FR" dirty="0" smtClean="0">
                <a:sym typeface="Wingdings" panose="05000000000000000000" pitchFamily="2" charset="2"/>
              </a:rPr>
              <a:t>	</a:t>
            </a:r>
            <a:r>
              <a:rPr lang="fr-FR" dirty="0">
                <a:sym typeface="Wingdings" panose="05000000000000000000" pitchFamily="2" charset="2"/>
              </a:rPr>
              <a:t> JETER </a:t>
            </a:r>
            <a:r>
              <a:rPr lang="fr-FR" dirty="0" smtClean="0">
                <a:sym typeface="Wingdings" panose="05000000000000000000" pitchFamily="2" charset="2"/>
              </a:rPr>
              <a:t> nous je</a:t>
            </a:r>
            <a:r>
              <a:rPr lang="fr-FR" b="1" u="sng" dirty="0" smtClean="0">
                <a:sym typeface="Wingdings" panose="05000000000000000000" pitchFamily="2" charset="2"/>
              </a:rPr>
              <a:t>t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ons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03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 txBox="1">
            <a:spLocks/>
          </p:cNvSpPr>
          <p:nvPr/>
        </p:nvSpPr>
        <p:spPr>
          <a:xfrm>
            <a:off x="446856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/>
              <a:t>Les verbes en –YER </a:t>
            </a:r>
            <a:r>
              <a:rPr lang="fr-FR" sz="1100" dirty="0" smtClean="0">
                <a:solidFill>
                  <a:prstClr val="black"/>
                </a:solidFill>
              </a:rPr>
              <a:t/>
            </a:r>
            <a:br>
              <a:rPr lang="fr-FR" sz="1100" dirty="0" smtClean="0">
                <a:solidFill>
                  <a:prstClr val="black"/>
                </a:solidFill>
              </a:rPr>
            </a:br>
            <a:r>
              <a:rPr lang="fr-FR" sz="1800" dirty="0" smtClean="0">
                <a:solidFill>
                  <a:prstClr val="black"/>
                </a:solidFill>
              </a:rPr>
              <a:t>Les terminaisons des verbes en _er  sont toujours : 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es</a:t>
            </a:r>
            <a:r>
              <a:rPr lang="fr-FR" sz="1800" dirty="0" smtClean="0">
                <a:solidFill>
                  <a:srgbClr val="0070C0"/>
                </a:solidFill>
              </a:rPr>
              <a:t>; _</a:t>
            </a:r>
            <a:r>
              <a:rPr lang="fr-FR" sz="1800" b="1" dirty="0" smtClean="0">
                <a:solidFill>
                  <a:srgbClr val="0070C0"/>
                </a:solidFill>
              </a:rPr>
              <a:t>e</a:t>
            </a:r>
            <a:r>
              <a:rPr lang="fr-FR" sz="1800" dirty="0" smtClean="0">
                <a:solidFill>
                  <a:srgbClr val="0070C0"/>
                </a:solidFill>
              </a:rPr>
              <a:t>; </a:t>
            </a:r>
            <a:r>
              <a:rPr lang="fr-FR" sz="1800" dirty="0" smtClean="0">
                <a:solidFill>
                  <a:prstClr val="black"/>
                </a:solidFill>
              </a:rPr>
              <a:t>_</a:t>
            </a:r>
            <a:r>
              <a:rPr lang="fr-FR" sz="1800" b="1" dirty="0" err="1" smtClean="0">
                <a:solidFill>
                  <a:srgbClr val="FF0000"/>
                </a:solidFill>
              </a:rPr>
              <a:t>ons</a:t>
            </a:r>
            <a:r>
              <a:rPr lang="fr-FR" sz="1800" dirty="0" smtClean="0">
                <a:solidFill>
                  <a:prstClr val="black"/>
                </a:solidFill>
              </a:rPr>
              <a:t>; _</a:t>
            </a:r>
            <a:r>
              <a:rPr lang="fr-FR" sz="1800" b="1" dirty="0" err="1" smtClean="0">
                <a:solidFill>
                  <a:srgbClr val="FF0000"/>
                </a:solidFill>
              </a:rPr>
              <a:t>ez</a:t>
            </a:r>
            <a:r>
              <a:rPr lang="fr-FR" sz="1800" dirty="0" smtClean="0">
                <a:solidFill>
                  <a:prstClr val="black"/>
                </a:solidFill>
              </a:rPr>
              <a:t>; _</a:t>
            </a:r>
            <a:r>
              <a:rPr lang="fr-FR" sz="1800" b="1" dirty="0" err="1" smtClean="0">
                <a:solidFill>
                  <a:srgbClr val="0070C0"/>
                </a:solidFill>
              </a:rPr>
              <a:t>ent</a:t>
            </a:r>
            <a:endParaRPr lang="fr-FR" sz="1800" b="1" dirty="0">
              <a:solidFill>
                <a:srgbClr val="0070C0"/>
              </a:solidFill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964667"/>
              </p:ext>
            </p:extLst>
          </p:nvPr>
        </p:nvGraphicFramePr>
        <p:xfrm>
          <a:off x="6077744" y="1314578"/>
          <a:ext cx="2304256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S’ENNUYER</a:t>
                      </a:r>
                      <a:endParaRPr lang="fr-FR" sz="1800" dirty="0"/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Je m’ennu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ie</a:t>
                      </a:r>
                      <a:endParaRPr lang="es-ES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Tu t’ennu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ies</a:t>
                      </a:r>
                      <a:endParaRPr lang="es-ES" sz="1800" b="1" dirty="0" smtClean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Il, elle, on s’ennu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ie</a:t>
                      </a:r>
                      <a:endParaRPr lang="es-ES" sz="1800" b="1" dirty="0" smtClean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Nous nous ennu</a:t>
                      </a:r>
                      <a:r>
                        <a:rPr lang="fr-FR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ons</a:t>
                      </a:r>
                      <a:endParaRPr lang="es-ES" sz="1800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Vous vous ennu</a:t>
                      </a:r>
                      <a:r>
                        <a:rPr lang="fr-FR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ez</a:t>
                      </a:r>
                      <a:endParaRPr lang="es-ES" sz="1800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Ils, elles s’ennu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ent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97658"/>
              </p:ext>
            </p:extLst>
          </p:nvPr>
        </p:nvGraphicFramePr>
        <p:xfrm>
          <a:off x="3419872" y="1259632"/>
          <a:ext cx="1895872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ENVOYER</a:t>
                      </a:r>
                      <a:endParaRPr lang="fr-FR" dirty="0"/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J’envo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Tu envo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envo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Nous envo</a:t>
                      </a:r>
                      <a:r>
                        <a:rPr lang="fr-FR" b="1" dirty="0" smtClean="0"/>
                        <a:t>y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Vous envo</a:t>
                      </a:r>
                      <a:r>
                        <a:rPr lang="fr-FR" b="1" dirty="0" smtClean="0"/>
                        <a:t>y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envo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052404"/>
              </p:ext>
            </p:extLst>
          </p:nvPr>
        </p:nvGraphicFramePr>
        <p:xfrm>
          <a:off x="762000" y="1259632"/>
          <a:ext cx="1895872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PAYER</a:t>
                      </a:r>
                      <a:endParaRPr lang="fr-FR" dirty="0"/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Je</a:t>
                      </a:r>
                      <a:r>
                        <a:rPr lang="fr-FR" baseline="0" dirty="0" smtClean="0"/>
                        <a:t> pa</a:t>
                      </a:r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fr-FR" b="0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baseline="0" dirty="0" smtClean="0"/>
                        <a:t>pa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baseline="0" dirty="0" smtClean="0"/>
                        <a:t>pa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baseline="0" dirty="0" smtClean="0"/>
                        <a:t>pa</a:t>
                      </a:r>
                      <a:r>
                        <a:rPr lang="fr-FR" b="1" baseline="0" dirty="0" smtClean="0"/>
                        <a:t>y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baseline="0" dirty="0" smtClean="0"/>
                        <a:t>pa</a:t>
                      </a:r>
                      <a:r>
                        <a:rPr lang="fr-FR" b="1" baseline="0" dirty="0" smtClean="0"/>
                        <a:t>y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baseline="0" dirty="0" smtClean="0"/>
                        <a:t>pa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323528" y="5373216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Les verbes en –</a:t>
            </a:r>
            <a:r>
              <a:rPr lang="fr-FR" dirty="0">
                <a:solidFill>
                  <a:prstClr val="black"/>
                </a:solidFill>
              </a:rPr>
              <a:t>Y</a:t>
            </a:r>
            <a:r>
              <a:rPr lang="fr-FR" dirty="0" smtClean="0">
                <a:solidFill>
                  <a:prstClr val="black"/>
                </a:solidFill>
              </a:rPr>
              <a:t>ER prennent un </a:t>
            </a:r>
            <a:r>
              <a:rPr lang="fr-FR" b="1" dirty="0" smtClean="0">
                <a:solidFill>
                  <a:srgbClr val="0070C0"/>
                </a:solidFill>
              </a:rPr>
              <a:t>i</a:t>
            </a:r>
            <a:r>
              <a:rPr lang="fr-FR" dirty="0" smtClean="0">
                <a:solidFill>
                  <a:prstClr val="black"/>
                </a:solidFill>
              </a:rPr>
              <a:t> devant les terminaisons </a:t>
            </a:r>
            <a:r>
              <a:rPr lang="fr-FR" b="1" dirty="0" smtClean="0">
                <a:solidFill>
                  <a:srgbClr val="0070C0"/>
                </a:solidFill>
              </a:rPr>
              <a:t>muettes</a:t>
            </a:r>
            <a:r>
              <a:rPr lang="fr-FR" dirty="0" smtClean="0">
                <a:solidFill>
                  <a:prstClr val="black"/>
                </a:solidFill>
              </a:rPr>
              <a:t>.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 PAYER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 je pa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i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e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	ENVOYER tu envo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i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es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	S’ENNUYER ils s’ennu</a:t>
            </a:r>
            <a:r>
              <a:rPr lang="fr-FR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i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ent</a:t>
            </a:r>
          </a:p>
          <a:p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Mais ils gardent l’orthographe de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l’infinitif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 avec un </a:t>
            </a:r>
            <a:r>
              <a:rPr lang="fr-FR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Y 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quand la terminaison est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sonore</a:t>
            </a:r>
          </a:p>
          <a:p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 PAYER nous pa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yons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  ENVOYER nous envo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yons </a:t>
            </a:r>
            <a:r>
              <a:rPr lang="fr-FR" dirty="0" smtClean="0">
                <a:solidFill>
                  <a:prstClr val="black"/>
                </a:solidFill>
                <a:sym typeface="Wingdings" panose="05000000000000000000" pitchFamily="2" charset="2"/>
              </a:rPr>
              <a:t>  S’ENNUYER vous vous ennu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yez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23528" y="588750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Modifications orthographiques de certains verbes en –ER et prononciation</a:t>
            </a:r>
            <a:endParaRPr lang="fr-FR" sz="20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69379"/>
              </p:ext>
            </p:extLst>
          </p:nvPr>
        </p:nvGraphicFramePr>
        <p:xfrm>
          <a:off x="143508" y="1197723"/>
          <a:ext cx="8856985" cy="5317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397"/>
                <a:gridCol w="1771397"/>
                <a:gridCol w="1771397"/>
                <a:gridCol w="1771397"/>
                <a:gridCol w="1771397"/>
              </a:tblGrid>
              <a:tr h="95875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INFINITIF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Terminaisons </a:t>
                      </a:r>
                      <a:r>
                        <a:rPr lang="fr-FR" sz="1400" dirty="0" smtClean="0">
                          <a:solidFill>
                            <a:srgbClr val="0070C0"/>
                          </a:solidFill>
                        </a:rPr>
                        <a:t>muettes</a:t>
                      </a:r>
                    </a:p>
                    <a:p>
                      <a:pPr algn="ctr"/>
                      <a:r>
                        <a:rPr lang="fr-FR" sz="1400" b="1" i="1" dirty="0" smtClean="0">
                          <a:solidFill>
                            <a:srgbClr val="0070C0"/>
                          </a:solidFill>
                        </a:rPr>
                        <a:t>Je,</a:t>
                      </a:r>
                      <a:r>
                        <a:rPr lang="fr-FR" sz="1400" b="1" i="1" baseline="0" dirty="0" smtClean="0">
                          <a:solidFill>
                            <a:srgbClr val="0070C0"/>
                          </a:solidFill>
                        </a:rPr>
                        <a:t> tu, il, elle, on,</a:t>
                      </a:r>
                    </a:p>
                    <a:p>
                      <a:pPr algn="ctr"/>
                      <a:r>
                        <a:rPr lang="fr-FR" sz="1400" b="1" i="1" baseline="0" dirty="0" smtClean="0">
                          <a:solidFill>
                            <a:srgbClr val="0070C0"/>
                          </a:solidFill>
                        </a:rPr>
                        <a:t> ils, elles</a:t>
                      </a:r>
                      <a:endParaRPr lang="fr-FR" sz="1400" b="1" i="1" dirty="0" smtClean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Terminaisons </a:t>
                      </a:r>
                      <a:r>
                        <a:rPr lang="fr-FR" sz="1400" dirty="0" smtClean="0">
                          <a:solidFill>
                            <a:srgbClr val="FF0000"/>
                          </a:solidFill>
                        </a:rPr>
                        <a:t>sonores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 smtClean="0">
                          <a:solidFill>
                            <a:srgbClr val="FF0000"/>
                          </a:solidFill>
                        </a:rPr>
                        <a:t>nous , </a:t>
                      </a:r>
                      <a:r>
                        <a:rPr lang="fr-FR" sz="1400" b="1" i="1" baseline="0" dirty="0" smtClean="0">
                          <a:solidFill>
                            <a:srgbClr val="FF0000"/>
                          </a:solidFill>
                        </a:rPr>
                        <a:t>vous</a:t>
                      </a:r>
                      <a:endParaRPr lang="fr-FR" sz="1400" b="1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Modifications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Verbes  qui ont les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mêmes modifications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COMMEN</a:t>
                      </a:r>
                      <a:r>
                        <a:rPr lang="fr-FR" sz="1400" b="1" dirty="0" smtClean="0"/>
                        <a:t>CER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Je commen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commen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ç</a:t>
                      </a:r>
                      <a:r>
                        <a:rPr lang="fr-FR" sz="1400" dirty="0" smtClean="0"/>
                        <a:t>ons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r>
                        <a:rPr lang="fr-FR" sz="1400" dirty="0" smtClean="0"/>
                        <a:t> /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ç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LANCER</a:t>
                      </a:r>
                      <a:endParaRPr lang="fr-FR" sz="1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VOYA</a:t>
                      </a:r>
                      <a:r>
                        <a:rPr lang="fr-FR" sz="1400" b="1" dirty="0" smtClean="0"/>
                        <a:t>GER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Je voya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g</a:t>
                      </a:r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voya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ge</a:t>
                      </a:r>
                      <a:r>
                        <a:rPr lang="fr-FR" sz="1400" dirty="0" smtClean="0"/>
                        <a:t>ons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g </a:t>
                      </a:r>
                      <a:r>
                        <a:rPr lang="fr-FR" sz="1400" dirty="0" smtClean="0"/>
                        <a:t>/ </a:t>
                      </a:r>
                      <a:r>
                        <a:rPr lang="fr-FR" sz="1400" b="1" dirty="0" err="1" smtClean="0">
                          <a:solidFill>
                            <a:srgbClr val="FF0000"/>
                          </a:solidFill>
                        </a:rPr>
                        <a:t>ge</a:t>
                      </a: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MANGER, NAGER</a:t>
                      </a:r>
                      <a:endParaRPr lang="fr-FR" sz="1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ACH</a:t>
                      </a:r>
                      <a:r>
                        <a:rPr lang="fr-FR" sz="1400" b="1" dirty="0" smtClean="0"/>
                        <a:t>ETER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J’ach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sz="1400" dirty="0" smtClean="0"/>
                        <a:t>te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ach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400" dirty="0" smtClean="0"/>
                        <a:t>tons</a:t>
                      </a:r>
                    </a:p>
                    <a:p>
                      <a:r>
                        <a:rPr lang="fr-FR" sz="1400" dirty="0" smtClean="0"/>
                        <a:t>Vous ach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400" dirty="0" smtClean="0"/>
                        <a:t>tez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 &gt;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RACHETER, SE LEVER, PESER, ÉPELER</a:t>
                      </a:r>
                      <a:endParaRPr lang="fr-FR" sz="1400" dirty="0"/>
                    </a:p>
                  </a:txBody>
                  <a:tcPr/>
                </a:tc>
              </a:tr>
              <a:tr h="582139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PRÉF</a:t>
                      </a:r>
                      <a:r>
                        <a:rPr lang="fr-FR" sz="1400" b="1" dirty="0" smtClean="0"/>
                        <a:t>ÉRER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Tu préf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sz="1400" dirty="0" smtClean="0"/>
                        <a:t>res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préf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400" dirty="0" smtClean="0"/>
                        <a:t>rons</a:t>
                      </a:r>
                    </a:p>
                    <a:p>
                      <a:r>
                        <a:rPr lang="fr-FR" sz="1400" dirty="0" smtClean="0"/>
                        <a:t>Vous préf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400" dirty="0" smtClean="0"/>
                        <a:t>rez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è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é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COMPLÉTER, RÉPÉTER, GÉRER, ESPÉRER</a:t>
                      </a:r>
                      <a:endParaRPr lang="fr-FR" sz="1400" dirty="0"/>
                    </a:p>
                  </a:txBody>
                  <a:tcPr/>
                </a:tc>
              </a:tr>
              <a:tr h="394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S’APP</a:t>
                      </a:r>
                      <a:r>
                        <a:rPr lang="fr-FR" sz="1400" b="1" dirty="0" smtClean="0"/>
                        <a:t>ELER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J’appe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ll</a:t>
                      </a:r>
                      <a:r>
                        <a:rPr lang="fr-FR" sz="1400" dirty="0" smtClean="0"/>
                        <a:t>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nous appe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1400" dirty="0" smtClean="0"/>
                        <a:t>ons</a:t>
                      </a:r>
                    </a:p>
                    <a:p>
                      <a:r>
                        <a:rPr lang="fr-FR" sz="1400" dirty="0" smtClean="0"/>
                        <a:t>Vous vous appe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fr-FR" sz="1400" dirty="0" smtClean="0"/>
                        <a:t>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solidFill>
                            <a:srgbClr val="0070C0"/>
                          </a:solidFill>
                        </a:rPr>
                        <a:t>ll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APPELER</a:t>
                      </a:r>
                      <a:r>
                        <a:rPr lang="fr-FR" sz="1400" smtClean="0"/>
                        <a:t>, RAPPELER,</a:t>
                      </a:r>
                      <a:r>
                        <a:rPr lang="fr-FR" sz="1400" baseline="0" smtClean="0"/>
                        <a:t> INTERPELER</a:t>
                      </a:r>
                      <a:endParaRPr lang="fr-FR" sz="1400" dirty="0"/>
                    </a:p>
                  </a:txBody>
                  <a:tcPr/>
                </a:tc>
              </a:tr>
              <a:tr h="394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</a:t>
                      </a:r>
                      <a:r>
                        <a:rPr lang="fr-FR" sz="1400" b="1" dirty="0" smtClean="0"/>
                        <a:t>ETER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Tu je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tt</a:t>
                      </a:r>
                      <a:r>
                        <a:rPr lang="fr-FR" sz="1400" dirty="0" smtClean="0"/>
                        <a:t>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je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1400" dirty="0" smtClean="0"/>
                        <a:t>ons</a:t>
                      </a:r>
                    </a:p>
                    <a:p>
                      <a:r>
                        <a:rPr lang="fr-FR" sz="1400" dirty="0" smtClean="0"/>
                        <a:t>Vous je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1400" dirty="0" smtClean="0"/>
                        <a:t>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tt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REJETER, PROJETER</a:t>
                      </a:r>
                      <a:endParaRPr lang="fr-FR" sz="1400" dirty="0"/>
                    </a:p>
                  </a:txBody>
                  <a:tcPr/>
                </a:tc>
              </a:tr>
              <a:tr h="394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ENV</a:t>
                      </a:r>
                      <a:r>
                        <a:rPr lang="fr-FR" sz="1400" b="1" dirty="0" smtClean="0"/>
                        <a:t>OYER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On</a:t>
                      </a:r>
                      <a:r>
                        <a:rPr lang="fr-FR" sz="1400" baseline="0" dirty="0" smtClean="0"/>
                        <a:t> envo</a:t>
                      </a:r>
                      <a:r>
                        <a:rPr lang="fr-FR" sz="1400" b="1" baseline="0" dirty="0" smtClean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fr-FR" sz="1400" baseline="0" dirty="0" smtClean="0"/>
                        <a:t>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envo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r>
                        <a:rPr lang="fr-FR" sz="1400" dirty="0" smtClean="0"/>
                        <a:t>ons</a:t>
                      </a:r>
                    </a:p>
                    <a:p>
                      <a:r>
                        <a:rPr lang="fr-FR" sz="1400" dirty="0" smtClean="0"/>
                        <a:t>Vous envo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r>
                        <a:rPr lang="fr-FR" sz="1400" dirty="0" smtClean="0"/>
                        <a:t>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RENVOYER</a:t>
                      </a:r>
                      <a:endParaRPr lang="fr-FR" sz="1400" dirty="0"/>
                    </a:p>
                  </a:txBody>
                  <a:tcPr/>
                </a:tc>
              </a:tr>
              <a:tr h="394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</a:t>
                      </a:r>
                      <a:r>
                        <a:rPr lang="fr-FR" sz="1400" b="1" dirty="0" smtClean="0"/>
                        <a:t>AYER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Je pa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fr-FR" sz="1400" dirty="0" smtClean="0"/>
                        <a:t>e / je pa</a:t>
                      </a:r>
                      <a:r>
                        <a:rPr lang="fr-FR" sz="1400" b="1" dirty="0" smtClean="0">
                          <a:solidFill>
                            <a:srgbClr val="0070C0"/>
                          </a:solidFill>
                        </a:rPr>
                        <a:t>y</a:t>
                      </a:r>
                      <a:r>
                        <a:rPr lang="fr-FR" sz="1400" dirty="0" smtClean="0"/>
                        <a:t>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2 formes possibles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Nous pa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r>
                        <a:rPr lang="fr-FR" sz="1400" dirty="0" smtClean="0"/>
                        <a:t>ons</a:t>
                      </a:r>
                    </a:p>
                    <a:p>
                      <a:r>
                        <a:rPr lang="fr-FR" sz="1400" dirty="0" smtClean="0"/>
                        <a:t>Vous pa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r>
                        <a:rPr lang="fr-FR" sz="1400" dirty="0" smtClean="0"/>
                        <a:t>ez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smtClean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fr-FR" sz="1400" b="1" smtClean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fr-FR" sz="1400" b="1" smtClean="0">
                          <a:solidFill>
                            <a:srgbClr val="FF0000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ESSAYER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1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fr-FR" sz="2800" dirty="0" smtClean="0"/>
              <a:t>Verbes en –IR/</a:t>
            </a:r>
            <a:r>
              <a:rPr lang="fr-FR" sz="2800" b="1" dirty="0" err="1" smtClean="0">
                <a:solidFill>
                  <a:srgbClr val="FF0000"/>
                </a:solidFill>
              </a:rPr>
              <a:t>issons</a:t>
            </a:r>
            <a:r>
              <a:rPr lang="fr-FR" sz="2800" dirty="0" smtClean="0"/>
              <a:t> (groupe 2)</a:t>
            </a:r>
            <a:endParaRPr lang="fr-FR" sz="16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22507"/>
              </p:ext>
            </p:extLst>
          </p:nvPr>
        </p:nvGraphicFramePr>
        <p:xfrm>
          <a:off x="1524000" y="1628800"/>
          <a:ext cx="6000328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126"/>
                <a:gridCol w="2134101"/>
                <a:gridCol w="2134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INFINITIF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[i]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[</a:t>
                      </a:r>
                      <a:r>
                        <a:rPr lang="fr-FR" dirty="0" err="1" smtClean="0"/>
                        <a:t>iss</a:t>
                      </a:r>
                      <a:r>
                        <a:rPr lang="fr-FR" dirty="0" smtClean="0"/>
                        <a:t>…]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_IR 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Je    </a:t>
                      </a:r>
                      <a:r>
                        <a:rPr lang="fr-FR" baseline="0" dirty="0" smtClean="0"/>
                        <a:t>    </a:t>
                      </a:r>
                      <a:r>
                        <a:rPr lang="fr-FR" dirty="0" smtClean="0"/>
                        <a:t>        _</a:t>
                      </a:r>
                      <a:r>
                        <a:rPr lang="fr-FR" b="1" dirty="0" err="1" smtClean="0">
                          <a:solidFill>
                            <a:srgbClr val="0070C0"/>
                          </a:solidFill>
                        </a:rPr>
                        <a:t>is</a:t>
                      </a:r>
                      <a:r>
                        <a:rPr lang="fr-FR" dirty="0" smtClean="0"/>
                        <a:t> </a:t>
                      </a:r>
                    </a:p>
                    <a:p>
                      <a:r>
                        <a:rPr lang="fr-FR" dirty="0" smtClean="0"/>
                        <a:t>Tu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               _</a:t>
                      </a:r>
                      <a:r>
                        <a:rPr lang="fr-FR" b="1" baseline="0" dirty="0" err="1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dirty="0" smtClean="0"/>
                        <a:t>il,</a:t>
                      </a:r>
                      <a:r>
                        <a:rPr lang="fr-FR" baseline="0" dirty="0" smtClean="0"/>
                        <a:t> elle, on   _</a:t>
                      </a:r>
                      <a:r>
                        <a:rPr lang="fr-FR" b="1" baseline="0" dirty="0" err="1" smtClean="0">
                          <a:solidFill>
                            <a:srgbClr val="0070C0"/>
                          </a:solidFill>
                        </a:rPr>
                        <a:t>it</a:t>
                      </a:r>
                      <a:endParaRPr lang="fr-FR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b="1" baseline="0" dirty="0" smtClean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r>
                        <a:rPr lang="fr-FR" dirty="0" smtClean="0"/>
                        <a:t>Nous        _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issons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dirty="0" smtClean="0"/>
                        <a:t>Vous         _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issez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   _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issent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23528" y="4365104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/>
              <a:t>Je fin</a:t>
            </a:r>
            <a:r>
              <a:rPr lang="fr-FR" sz="1600" b="1" i="1" dirty="0" smtClean="0">
                <a:solidFill>
                  <a:srgbClr val="0070C0"/>
                </a:solidFill>
              </a:rPr>
              <a:t>is</a:t>
            </a:r>
            <a:r>
              <a:rPr lang="fr-FR" sz="1600" i="1" dirty="0" smtClean="0"/>
              <a:t> à 18 heures. Tu chois</a:t>
            </a:r>
            <a:r>
              <a:rPr lang="fr-FR" sz="1600" b="1" i="1" dirty="0" smtClean="0">
                <a:solidFill>
                  <a:srgbClr val="0070C0"/>
                </a:solidFill>
              </a:rPr>
              <a:t>is</a:t>
            </a:r>
            <a:r>
              <a:rPr lang="fr-FR" sz="1600" i="1" dirty="0" smtClean="0"/>
              <a:t> le menu. </a:t>
            </a:r>
          </a:p>
          <a:p>
            <a:r>
              <a:rPr lang="fr-FR" sz="1600" i="1" dirty="0" smtClean="0"/>
              <a:t>Vous fin</a:t>
            </a:r>
            <a:r>
              <a:rPr lang="fr-FR" sz="1600" b="1" i="1" dirty="0" smtClean="0">
                <a:solidFill>
                  <a:srgbClr val="FF0000"/>
                </a:solidFill>
              </a:rPr>
              <a:t>issez</a:t>
            </a:r>
            <a:r>
              <a:rPr lang="fr-FR" sz="1600" i="1" dirty="0" smtClean="0"/>
              <a:t> à quelle heure?</a:t>
            </a:r>
          </a:p>
          <a:p>
            <a:r>
              <a:rPr lang="fr-FR" sz="1600" i="1" dirty="0"/>
              <a:t>Ils fin</a:t>
            </a:r>
            <a:r>
              <a:rPr lang="fr-FR" sz="1600" b="1" i="1" dirty="0">
                <a:solidFill>
                  <a:srgbClr val="FF0000"/>
                </a:solidFill>
              </a:rPr>
              <a:t>issent</a:t>
            </a:r>
            <a:r>
              <a:rPr lang="fr-FR" sz="1600" i="1" dirty="0"/>
              <a:t> </a:t>
            </a:r>
            <a:r>
              <a:rPr lang="fr-FR" sz="1600" i="1" dirty="0" smtClean="0"/>
              <a:t>de travailler à 17 heures.</a:t>
            </a:r>
            <a:endParaRPr lang="fr-FR" sz="1600" i="1" dirty="0"/>
          </a:p>
          <a:p>
            <a:endParaRPr lang="fr-FR" sz="1600" i="1" dirty="0" smtClean="0"/>
          </a:p>
          <a:p>
            <a:r>
              <a:rPr lang="fr-FR" sz="1600" i="1" dirty="0"/>
              <a:t>Se conjuguent sur le même modèle les verbes: </a:t>
            </a:r>
          </a:p>
          <a:p>
            <a:r>
              <a:rPr lang="fr-FR" sz="1600" b="1" i="1" dirty="0" smtClean="0"/>
              <a:t>FINIR, CHOISIR, INVESTIR</a:t>
            </a:r>
            <a:r>
              <a:rPr lang="fr-FR" sz="1600" b="1" i="1" dirty="0"/>
              <a:t>, GRANDIR, AGRANDIR, GROSSIR, MAIGRIR, GUÉRIR, VIEILLIR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23528" y="1134036"/>
            <a:ext cx="766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Terminaisons: </a:t>
            </a:r>
            <a:r>
              <a:rPr lang="fr-FR" sz="2000" b="1" dirty="0" smtClean="0">
                <a:solidFill>
                  <a:srgbClr val="0070C0"/>
                </a:solidFill>
              </a:rPr>
              <a:t>-</a:t>
            </a:r>
            <a:r>
              <a:rPr lang="fr-FR" sz="2000" b="1" dirty="0" err="1" smtClean="0">
                <a:solidFill>
                  <a:srgbClr val="0070C0"/>
                </a:solidFill>
              </a:rPr>
              <a:t>is</a:t>
            </a:r>
            <a:r>
              <a:rPr lang="fr-FR" sz="2000" b="1" dirty="0" smtClean="0">
                <a:solidFill>
                  <a:srgbClr val="0070C0"/>
                </a:solidFill>
              </a:rPr>
              <a:t>, -</a:t>
            </a:r>
            <a:r>
              <a:rPr lang="fr-FR" sz="2000" b="1" dirty="0" err="1" smtClean="0">
                <a:solidFill>
                  <a:srgbClr val="0070C0"/>
                </a:solidFill>
              </a:rPr>
              <a:t>is</a:t>
            </a:r>
            <a:r>
              <a:rPr lang="fr-FR" sz="2000" b="1" dirty="0" smtClean="0">
                <a:solidFill>
                  <a:srgbClr val="0070C0"/>
                </a:solidFill>
              </a:rPr>
              <a:t>, -</a:t>
            </a:r>
            <a:r>
              <a:rPr lang="fr-FR" sz="2000" b="1" dirty="0" err="1" smtClean="0">
                <a:solidFill>
                  <a:srgbClr val="0070C0"/>
                </a:solidFill>
              </a:rPr>
              <a:t>it</a:t>
            </a:r>
            <a:r>
              <a:rPr lang="fr-FR" sz="2000" b="1" dirty="0" smtClean="0">
                <a:solidFill>
                  <a:srgbClr val="0070C0"/>
                </a:solidFill>
              </a:rPr>
              <a:t>, </a:t>
            </a:r>
            <a:r>
              <a:rPr lang="fr-FR" sz="2000" dirty="0" smtClean="0">
                <a:solidFill>
                  <a:srgbClr val="FF0000"/>
                </a:solidFill>
              </a:rPr>
              <a:t>-</a:t>
            </a:r>
            <a:r>
              <a:rPr lang="fr-FR" sz="2000" dirty="0" err="1" smtClean="0">
                <a:solidFill>
                  <a:srgbClr val="FF0000"/>
                </a:solidFill>
              </a:rPr>
              <a:t>issons</a:t>
            </a:r>
            <a:r>
              <a:rPr lang="fr-FR" sz="2000" dirty="0" smtClean="0">
                <a:solidFill>
                  <a:srgbClr val="FF0000"/>
                </a:solidFill>
              </a:rPr>
              <a:t>, -</a:t>
            </a:r>
            <a:r>
              <a:rPr lang="fr-FR" sz="2000" dirty="0" err="1" smtClean="0">
                <a:solidFill>
                  <a:srgbClr val="FF0000"/>
                </a:solidFill>
              </a:rPr>
              <a:t>issez</a:t>
            </a:r>
            <a:r>
              <a:rPr lang="fr-FR" sz="2000" dirty="0" smtClean="0">
                <a:solidFill>
                  <a:srgbClr val="FF0000"/>
                </a:solidFill>
              </a:rPr>
              <a:t>, -</a:t>
            </a:r>
            <a:r>
              <a:rPr lang="fr-FR" sz="2000" dirty="0" err="1" smtClean="0">
                <a:solidFill>
                  <a:srgbClr val="FF0000"/>
                </a:solidFill>
              </a:rPr>
              <a:t>issent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2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6463" y="0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Verbes en –</a:t>
            </a:r>
            <a:r>
              <a:rPr lang="fr-FR" sz="2800" dirty="0" smtClean="0"/>
              <a:t>IR/</a:t>
            </a:r>
            <a:r>
              <a:rPr lang="fr-FR" sz="2800" b="1" dirty="0" err="1" smtClean="0">
                <a:solidFill>
                  <a:srgbClr val="FF0000"/>
                </a:solidFill>
              </a:rPr>
              <a:t>issons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dirty="0"/>
              <a:t> (groupe 2)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1800" dirty="0" smtClean="0"/>
              <a:t>les terminaisons des verbes en –</a:t>
            </a:r>
            <a:r>
              <a:rPr lang="fr-FR" sz="1800" dirty="0" err="1" smtClean="0"/>
              <a:t>ir</a:t>
            </a:r>
            <a:r>
              <a:rPr lang="fr-FR" sz="1800" dirty="0" smtClean="0"/>
              <a:t>/</a:t>
            </a:r>
            <a:r>
              <a:rPr lang="fr-FR" sz="1800" dirty="0" err="1" smtClean="0"/>
              <a:t>issons</a:t>
            </a:r>
            <a:r>
              <a:rPr lang="fr-FR" sz="1800" dirty="0" smtClean="0"/>
              <a:t> sont: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err="1" smtClean="0">
                <a:solidFill>
                  <a:srgbClr val="0070C0"/>
                </a:solidFill>
              </a:rPr>
              <a:t>is</a:t>
            </a:r>
            <a:r>
              <a:rPr lang="fr-FR" sz="1800" dirty="0" smtClean="0">
                <a:solidFill>
                  <a:srgbClr val="0070C0"/>
                </a:solidFill>
              </a:rPr>
              <a:t> ;_</a:t>
            </a:r>
            <a:r>
              <a:rPr lang="fr-FR" sz="1800" b="1" dirty="0" err="1" smtClean="0">
                <a:solidFill>
                  <a:srgbClr val="0070C0"/>
                </a:solidFill>
              </a:rPr>
              <a:t>is</a:t>
            </a:r>
            <a:r>
              <a:rPr lang="fr-FR" sz="1800" dirty="0" smtClean="0">
                <a:solidFill>
                  <a:srgbClr val="0070C0"/>
                </a:solidFill>
              </a:rPr>
              <a:t> ;_</a:t>
            </a:r>
            <a:r>
              <a:rPr lang="fr-FR" sz="1800" b="1" dirty="0" err="1" smtClean="0">
                <a:solidFill>
                  <a:srgbClr val="0070C0"/>
                </a:solidFill>
              </a:rPr>
              <a:t>it</a:t>
            </a:r>
            <a:r>
              <a:rPr lang="fr-FR" sz="1800" dirty="0" smtClean="0">
                <a:solidFill>
                  <a:srgbClr val="0070C0"/>
                </a:solidFill>
              </a:rPr>
              <a:t> </a:t>
            </a:r>
            <a:r>
              <a:rPr lang="fr-FR" sz="1800" dirty="0" smtClean="0"/>
              <a:t>; _</a:t>
            </a:r>
            <a:r>
              <a:rPr lang="fr-FR" sz="1800" b="1" dirty="0" err="1" smtClean="0">
                <a:solidFill>
                  <a:srgbClr val="FF0000"/>
                </a:solidFill>
              </a:rPr>
              <a:t>issons</a:t>
            </a:r>
            <a:r>
              <a:rPr lang="fr-FR" sz="1800" dirty="0" smtClean="0"/>
              <a:t> ;_</a:t>
            </a:r>
            <a:r>
              <a:rPr lang="fr-FR" sz="1800" b="1" dirty="0" err="1" smtClean="0">
                <a:solidFill>
                  <a:srgbClr val="FF0000"/>
                </a:solidFill>
              </a:rPr>
              <a:t>issez</a:t>
            </a:r>
            <a:r>
              <a:rPr lang="fr-FR" sz="1800" dirty="0" smtClean="0"/>
              <a:t> ;_</a:t>
            </a:r>
            <a:r>
              <a:rPr lang="fr-FR" sz="1800" b="1" dirty="0" err="1" smtClean="0">
                <a:solidFill>
                  <a:srgbClr val="FF0000"/>
                </a:solidFill>
              </a:rPr>
              <a:t>issent</a:t>
            </a:r>
            <a:endParaRPr lang="fr-FR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187866"/>
              </p:ext>
            </p:extLst>
          </p:nvPr>
        </p:nvGraphicFramePr>
        <p:xfrm>
          <a:off x="395536" y="1124746"/>
          <a:ext cx="1895872" cy="3384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8348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FINIR</a:t>
                      </a:r>
                      <a:endParaRPr lang="fr-F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Je fin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Tu fin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fin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Nous fin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Vous fin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fin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605937"/>
              </p:ext>
            </p:extLst>
          </p:nvPr>
        </p:nvGraphicFramePr>
        <p:xfrm>
          <a:off x="6492552" y="1124744"/>
          <a:ext cx="1895872" cy="338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5593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GARANTIR</a:t>
                      </a:r>
                      <a:endParaRPr lang="fr-FR" dirty="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Je garant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Tu garant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garant</a:t>
                      </a:r>
                      <a:r>
                        <a:rPr lang="fr-FR" b="1" i="0" dirty="0" smtClean="0">
                          <a:solidFill>
                            <a:srgbClr val="0070C0"/>
                          </a:solidFill>
                        </a:rPr>
                        <a:t>it</a:t>
                      </a:r>
                      <a:endParaRPr lang="fr-FR" b="1" i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Nous garant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Vous garant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48798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garant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296922"/>
              </p:ext>
            </p:extLst>
          </p:nvPr>
        </p:nvGraphicFramePr>
        <p:xfrm>
          <a:off x="4460214" y="1124744"/>
          <a:ext cx="1895872" cy="338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5593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REMPLIR</a:t>
                      </a:r>
                      <a:endParaRPr lang="fr-FR" dirty="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Je rempl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Tu rempl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rempl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Nous rempl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Vous rempl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48798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rempl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74660"/>
              </p:ext>
            </p:extLst>
          </p:nvPr>
        </p:nvGraphicFramePr>
        <p:xfrm>
          <a:off x="2427875" y="1124744"/>
          <a:ext cx="1895872" cy="338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5593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CHOISIR</a:t>
                      </a:r>
                      <a:endParaRPr lang="fr-FR" dirty="0"/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Je chois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Tu chois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chois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it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Nous chois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55930">
                <a:tc>
                  <a:txBody>
                    <a:bodyPr/>
                    <a:lstStyle/>
                    <a:p>
                      <a:r>
                        <a:rPr lang="fr-FR" dirty="0" smtClean="0"/>
                        <a:t>Vous chois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48798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chois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issent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85224" y="5877272"/>
            <a:ext cx="799288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i="1" dirty="0"/>
              <a:t>Se conjuguent sur le même modèle les verbes: </a:t>
            </a:r>
          </a:p>
          <a:p>
            <a:pPr algn="ctr"/>
            <a:r>
              <a:rPr lang="fr-FR" sz="1400" b="1" i="1" dirty="0"/>
              <a:t>INVESTIR, SE RÉUNIR, RÉFLÉCHIR</a:t>
            </a:r>
          </a:p>
          <a:p>
            <a:pPr algn="ctr"/>
            <a:r>
              <a:rPr lang="fr-FR" sz="1400" b="1" i="1" dirty="0"/>
              <a:t>GRANDIR, AGRANDIR, GROSSIR, MAIGRIR, GUÉRIR, VIEILLIR, ROUGIR, </a:t>
            </a:r>
            <a:r>
              <a:rPr lang="fr-FR" sz="1400" b="1" i="1" dirty="0" smtClean="0"/>
              <a:t>APPLAUDIR </a:t>
            </a:r>
            <a:endParaRPr lang="fr-FR" sz="1400" b="1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95536" y="4509120"/>
            <a:ext cx="78488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u="sng" dirty="0" smtClean="0"/>
              <a:t>Exemples</a:t>
            </a:r>
            <a:r>
              <a:rPr lang="fr-FR" sz="1400" i="1" dirty="0" smtClean="0"/>
              <a:t>: </a:t>
            </a:r>
          </a:p>
          <a:p>
            <a:r>
              <a:rPr lang="fr-FR" sz="1400" i="1" dirty="0" smtClean="0">
                <a:solidFill>
                  <a:srgbClr val="FF0000"/>
                </a:solidFill>
              </a:rPr>
              <a:t>Vous finissez </a:t>
            </a:r>
            <a:r>
              <a:rPr lang="fr-FR" sz="1400" i="1" dirty="0" smtClean="0"/>
              <a:t>de travailler à quelle heure? </a:t>
            </a:r>
            <a:r>
              <a:rPr lang="fr-FR" sz="1400" b="1" i="1" dirty="0" smtClean="0">
                <a:solidFill>
                  <a:srgbClr val="0070C0"/>
                </a:solidFill>
              </a:rPr>
              <a:t>Je finis </a:t>
            </a:r>
            <a:r>
              <a:rPr lang="fr-FR" sz="1400" i="1" dirty="0" smtClean="0"/>
              <a:t>à 17h.	</a:t>
            </a:r>
          </a:p>
          <a:p>
            <a:r>
              <a:rPr lang="fr-FR" sz="1400" b="1" i="1" dirty="0" smtClean="0">
                <a:solidFill>
                  <a:srgbClr val="0070C0"/>
                </a:solidFill>
              </a:rPr>
              <a:t>Tu choisis </a:t>
            </a:r>
            <a:r>
              <a:rPr lang="fr-FR" sz="1400" i="1" dirty="0" smtClean="0"/>
              <a:t>la plage ou la montagne?	</a:t>
            </a:r>
          </a:p>
          <a:p>
            <a:r>
              <a:rPr lang="fr-FR" sz="1400" b="1" i="1" dirty="0" smtClean="0">
                <a:solidFill>
                  <a:srgbClr val="0070C0"/>
                </a:solidFill>
              </a:rPr>
              <a:t>Il remplit </a:t>
            </a:r>
            <a:r>
              <a:rPr lang="fr-FR" sz="1400" i="1" dirty="0" smtClean="0"/>
              <a:t>le formulaire d’inscription.</a:t>
            </a:r>
          </a:p>
          <a:p>
            <a:r>
              <a:rPr lang="fr-FR" sz="1400" i="1" dirty="0" smtClean="0">
                <a:solidFill>
                  <a:srgbClr val="FF0000"/>
                </a:solidFill>
              </a:rPr>
              <a:t>Nous garantissons </a:t>
            </a:r>
            <a:r>
              <a:rPr lang="fr-FR" sz="1400" i="1" dirty="0" smtClean="0"/>
              <a:t>la qualité de nos produits.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0544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fr-FR" sz="2800" dirty="0" smtClean="0"/>
              <a:t>Verbes en –IR (groupe 3)</a:t>
            </a:r>
            <a:endParaRPr lang="fr-FR" sz="16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684755"/>
              </p:ext>
            </p:extLst>
          </p:nvPr>
        </p:nvGraphicFramePr>
        <p:xfrm>
          <a:off x="1524000" y="1628800"/>
          <a:ext cx="600032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126"/>
                <a:gridCol w="2134101"/>
                <a:gridCol w="2134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INFINITIF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 muettes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sonores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 IR 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Je  -----------------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fr-FR" dirty="0" smtClean="0"/>
                        <a:t>Tu</a:t>
                      </a:r>
                      <a:r>
                        <a:rPr lang="fr-FR" baseline="0" dirty="0" smtClean="0"/>
                        <a:t> -----------------</a:t>
                      </a:r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dirty="0" smtClean="0"/>
                        <a:t>il,</a:t>
                      </a:r>
                      <a:r>
                        <a:rPr lang="fr-FR" baseline="0" dirty="0" smtClean="0"/>
                        <a:t> elle, on - ------</a:t>
                      </a:r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</a:p>
                    <a:p>
                      <a:endParaRPr lang="fr-FR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fr-FR" b="1" baseline="0" dirty="0" smtClean="0">
                          <a:solidFill>
                            <a:srgbClr val="0070C0"/>
                          </a:solidFill>
                        </a:rPr>
                        <a:t>Modification du radical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r>
                        <a:rPr lang="fr-FR" dirty="0" smtClean="0"/>
                        <a:t>Nous --------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dirty="0" smtClean="0"/>
                        <a:t>Vous ---------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-----</a:t>
                      </a:r>
                      <a:r>
                        <a:rPr lang="fr-FR" b="1" dirty="0" err="1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23528" y="4365104"/>
            <a:ext cx="8280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/>
              <a:t>Je </a:t>
            </a:r>
            <a:r>
              <a:rPr lang="fr-FR" sz="1600" b="1" i="1" dirty="0" smtClean="0"/>
              <a:t>sor</a:t>
            </a:r>
            <a:r>
              <a:rPr lang="fr-FR" sz="1600" b="1" i="1" dirty="0" smtClean="0">
                <a:solidFill>
                  <a:srgbClr val="FF0000"/>
                </a:solidFill>
              </a:rPr>
              <a:t>s </a:t>
            </a:r>
            <a:r>
              <a:rPr lang="fr-FR" sz="1600" i="1" dirty="0" smtClean="0"/>
              <a:t>à 18 heures. </a:t>
            </a:r>
          </a:p>
          <a:p>
            <a:r>
              <a:rPr lang="fr-FR" sz="1600" i="1" dirty="0" smtClean="0"/>
              <a:t>Tu </a:t>
            </a:r>
            <a:r>
              <a:rPr lang="fr-FR" sz="1600" b="1" i="1" dirty="0" smtClean="0"/>
              <a:t>par</a:t>
            </a:r>
            <a:r>
              <a:rPr lang="fr-FR" sz="1600" b="1" i="1" dirty="0" smtClean="0">
                <a:solidFill>
                  <a:srgbClr val="FF0000"/>
                </a:solidFill>
              </a:rPr>
              <a:t>s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demain. </a:t>
            </a:r>
          </a:p>
          <a:p>
            <a:r>
              <a:rPr lang="fr-FR" sz="1600" i="1" dirty="0"/>
              <a:t>N</a:t>
            </a:r>
            <a:r>
              <a:rPr lang="fr-FR" sz="1600" i="1" dirty="0" smtClean="0"/>
              <a:t>ous </a:t>
            </a:r>
            <a:r>
              <a:rPr lang="fr-FR" sz="1600" b="1" i="1" dirty="0" smtClean="0"/>
              <a:t>part</a:t>
            </a:r>
            <a:r>
              <a:rPr lang="fr-FR" sz="1600" b="1" i="1" dirty="0" smtClean="0">
                <a:solidFill>
                  <a:srgbClr val="FF0000"/>
                </a:solidFill>
              </a:rPr>
              <a:t>ons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à quelle heure?</a:t>
            </a:r>
          </a:p>
          <a:p>
            <a:r>
              <a:rPr lang="fr-FR" sz="1600" i="1" dirty="0"/>
              <a:t>Ils </a:t>
            </a:r>
            <a:r>
              <a:rPr lang="fr-FR" sz="1600" b="1" i="1" dirty="0" smtClean="0"/>
              <a:t>part</a:t>
            </a:r>
            <a:r>
              <a:rPr lang="fr-FR" sz="1600" b="1" i="1" dirty="0" smtClean="0">
                <a:solidFill>
                  <a:srgbClr val="FF0000"/>
                </a:solidFill>
              </a:rPr>
              <a:t>ent</a:t>
            </a:r>
            <a:r>
              <a:rPr lang="fr-FR" sz="1600" i="1" dirty="0" smtClean="0"/>
              <a:t> en voyage en France à 17 heures.</a:t>
            </a:r>
            <a:endParaRPr lang="fr-FR" sz="1600" i="1" dirty="0"/>
          </a:p>
          <a:p>
            <a:endParaRPr lang="fr-FR" sz="1600" i="1" dirty="0" smtClean="0"/>
          </a:p>
          <a:p>
            <a:r>
              <a:rPr lang="fr-FR" sz="1600" i="1" dirty="0"/>
              <a:t>Se conjuguent sur le même modèle les verbes: </a:t>
            </a:r>
          </a:p>
          <a:p>
            <a:r>
              <a:rPr lang="fr-FR" sz="1600" b="1" i="1" dirty="0" smtClean="0"/>
              <a:t>	PARTIR, SORTIR, SENTIR, MENTIR, DORMIR, SERVIR</a:t>
            </a:r>
            <a:endParaRPr lang="fr-FR" sz="1600" b="1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323528" y="1134036"/>
            <a:ext cx="766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Terminaisons: </a:t>
            </a:r>
            <a:r>
              <a:rPr lang="fr-FR" sz="2000" b="1" dirty="0" smtClean="0">
                <a:solidFill>
                  <a:srgbClr val="0070C0"/>
                </a:solidFill>
              </a:rPr>
              <a:t>-s, -s, -t, </a:t>
            </a:r>
            <a:r>
              <a:rPr lang="fr-FR" sz="2000" b="1" dirty="0" smtClean="0">
                <a:solidFill>
                  <a:srgbClr val="FF0000"/>
                </a:solidFill>
              </a:rPr>
              <a:t>-</a:t>
            </a:r>
            <a:r>
              <a:rPr lang="fr-FR" sz="2000" b="1" dirty="0" err="1" smtClean="0">
                <a:solidFill>
                  <a:srgbClr val="FF0000"/>
                </a:solidFill>
              </a:rPr>
              <a:t>ons</a:t>
            </a:r>
            <a:r>
              <a:rPr lang="fr-FR" sz="2000" b="1" dirty="0" smtClean="0">
                <a:solidFill>
                  <a:srgbClr val="FF0000"/>
                </a:solidFill>
              </a:rPr>
              <a:t>, -</a:t>
            </a:r>
            <a:r>
              <a:rPr lang="fr-FR" sz="2000" b="1" dirty="0" err="1" smtClean="0">
                <a:solidFill>
                  <a:srgbClr val="FF0000"/>
                </a:solidFill>
              </a:rPr>
              <a:t>ez</a:t>
            </a:r>
            <a:r>
              <a:rPr lang="fr-FR" sz="2000" b="1" dirty="0" smtClean="0">
                <a:solidFill>
                  <a:srgbClr val="FF0000"/>
                </a:solidFill>
              </a:rPr>
              <a:t>, -</a:t>
            </a:r>
            <a:r>
              <a:rPr lang="fr-FR" sz="2000" b="1" dirty="0" err="1" smtClean="0">
                <a:solidFill>
                  <a:srgbClr val="FF0000"/>
                </a:solidFill>
              </a:rPr>
              <a:t>ent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6463" y="0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Verbes en –IR (groupe </a:t>
            </a:r>
            <a:r>
              <a:rPr lang="fr-FR" sz="2800" dirty="0" smtClean="0"/>
              <a:t>3)</a:t>
            </a:r>
            <a:br>
              <a:rPr lang="fr-FR" sz="2800" dirty="0" smtClean="0"/>
            </a:br>
            <a:r>
              <a:rPr lang="fr-FR" sz="1800" dirty="0" smtClean="0"/>
              <a:t>les terminaisons des verbes en –IR sont: </a:t>
            </a:r>
            <a:r>
              <a:rPr lang="fr-FR" sz="1800" dirty="0" smtClean="0">
                <a:solidFill>
                  <a:srgbClr val="0070C0"/>
                </a:solidFill>
              </a:rPr>
              <a:t>_</a:t>
            </a:r>
            <a:r>
              <a:rPr lang="fr-FR" sz="1800" b="1" dirty="0" err="1">
                <a:solidFill>
                  <a:srgbClr val="0070C0"/>
                </a:solidFill>
              </a:rPr>
              <a:t>s</a:t>
            </a:r>
            <a:r>
              <a:rPr lang="fr-FR" sz="1800" dirty="0" err="1" smtClean="0">
                <a:solidFill>
                  <a:srgbClr val="0070C0"/>
                </a:solidFill>
              </a:rPr>
              <a:t>;_</a:t>
            </a:r>
            <a:r>
              <a:rPr lang="fr-FR" sz="1800" b="1" dirty="0" err="1" smtClean="0">
                <a:solidFill>
                  <a:srgbClr val="0070C0"/>
                </a:solidFill>
              </a:rPr>
              <a:t>s</a:t>
            </a:r>
            <a:r>
              <a:rPr lang="fr-FR" sz="1800" dirty="0" err="1" smtClean="0">
                <a:solidFill>
                  <a:srgbClr val="0070C0"/>
                </a:solidFill>
              </a:rPr>
              <a:t>;_</a:t>
            </a:r>
            <a:r>
              <a:rPr lang="fr-FR" sz="1800" b="1" dirty="0" err="1">
                <a:solidFill>
                  <a:srgbClr val="0070C0"/>
                </a:solidFill>
              </a:rPr>
              <a:t>t</a:t>
            </a:r>
            <a:r>
              <a:rPr lang="fr-FR" sz="1800" dirty="0" smtClean="0"/>
              <a:t>; _</a:t>
            </a:r>
            <a:r>
              <a:rPr lang="fr-FR" sz="1800" b="1" dirty="0" err="1" smtClean="0">
                <a:solidFill>
                  <a:srgbClr val="FF0000"/>
                </a:solidFill>
              </a:rPr>
              <a:t>ons</a:t>
            </a:r>
            <a:r>
              <a:rPr lang="fr-FR" sz="1800" dirty="0" smtClean="0"/>
              <a:t>;_</a:t>
            </a:r>
            <a:r>
              <a:rPr lang="fr-FR" sz="1800" b="1" dirty="0" err="1" smtClean="0">
                <a:solidFill>
                  <a:srgbClr val="FF0000"/>
                </a:solidFill>
              </a:rPr>
              <a:t>ez</a:t>
            </a:r>
            <a:r>
              <a:rPr lang="fr-FR" sz="1800" dirty="0" smtClean="0"/>
              <a:t>;_</a:t>
            </a:r>
            <a:r>
              <a:rPr lang="fr-FR" sz="1800" b="1" dirty="0" err="1" smtClean="0">
                <a:solidFill>
                  <a:srgbClr val="FF0000"/>
                </a:solidFill>
              </a:rPr>
              <a:t>ent</a:t>
            </a:r>
            <a:r>
              <a:rPr lang="fr-FR" sz="1800" b="1" dirty="0" smtClean="0">
                <a:solidFill>
                  <a:srgbClr val="FF0000"/>
                </a:solidFill>
              </a:rPr>
              <a:t/>
            </a:r>
            <a:br>
              <a:rPr lang="fr-FR" sz="1800" b="1" dirty="0" smtClean="0">
                <a:solidFill>
                  <a:srgbClr val="FF0000"/>
                </a:solidFill>
              </a:rPr>
            </a:br>
            <a:r>
              <a:rPr lang="fr-FR" sz="1800" b="1" dirty="0" smtClean="0">
                <a:solidFill>
                  <a:srgbClr val="FF0000"/>
                </a:solidFill>
              </a:rPr>
              <a:t>Attention: la dernière consonne du radical tombe!</a:t>
            </a:r>
            <a:endParaRPr lang="fr-FR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369696"/>
              </p:ext>
            </p:extLst>
          </p:nvPr>
        </p:nvGraphicFramePr>
        <p:xfrm>
          <a:off x="395536" y="1124746"/>
          <a:ext cx="1895872" cy="3384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8348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PARTIR</a:t>
                      </a:r>
                      <a:endParaRPr lang="fr-F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Je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par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Tu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par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Il, elle, on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par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Nous part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Vous part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part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90457"/>
              </p:ext>
            </p:extLst>
          </p:nvPr>
        </p:nvGraphicFramePr>
        <p:xfrm>
          <a:off x="6492552" y="1124744"/>
          <a:ext cx="1895872" cy="3384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8348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SERVIR</a:t>
                      </a:r>
                      <a:endParaRPr lang="fr-FR" dirty="0"/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Je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 ser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Tu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 ser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i="0" dirty="0" smtClean="0">
                          <a:solidFill>
                            <a:schemeClr val="tx1"/>
                          </a:solidFill>
                        </a:rPr>
                        <a:t>Il, elle, on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ser</a:t>
                      </a:r>
                      <a:r>
                        <a:rPr lang="fr-FR" b="1" i="0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  <a:endParaRPr lang="fr-FR" b="1" i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Nous serv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Vous serv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serv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70323"/>
              </p:ext>
            </p:extLst>
          </p:nvPr>
        </p:nvGraphicFramePr>
        <p:xfrm>
          <a:off x="4460214" y="1124744"/>
          <a:ext cx="1895872" cy="3384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8348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DORMIR</a:t>
                      </a:r>
                      <a:endParaRPr lang="fr-FR" dirty="0"/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Je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dor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Tu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dor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Il, elle, on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dor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Nous</a:t>
                      </a:r>
                      <a:r>
                        <a:rPr lang="fr-FR" b="0" baseline="0" dirty="0" smtClean="0">
                          <a:solidFill>
                            <a:schemeClr val="tx1"/>
                          </a:solidFill>
                        </a:rPr>
                        <a:t> dorm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Vous</a:t>
                      </a:r>
                      <a:r>
                        <a:rPr lang="fr-FR" b="0" baseline="0" dirty="0" smtClean="0">
                          <a:solidFill>
                            <a:schemeClr val="tx1"/>
                          </a:solidFill>
                        </a:rPr>
                        <a:t> dorm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dorm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559248"/>
              </p:ext>
            </p:extLst>
          </p:nvPr>
        </p:nvGraphicFramePr>
        <p:xfrm>
          <a:off x="2427875" y="1124744"/>
          <a:ext cx="1895872" cy="3384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8348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SORTIR</a:t>
                      </a:r>
                      <a:endParaRPr lang="fr-FR" dirty="0"/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Je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sor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Tu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sor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s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Il, elle, on 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sor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Nous sort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Vous sort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3483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Ils, elles sort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395536" y="5988189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Se conjuguent sur le même modèle les verbes: </a:t>
            </a:r>
          </a:p>
          <a:p>
            <a:r>
              <a:rPr lang="fr-FR" sz="1600" i="1" dirty="0"/>
              <a:t>	</a:t>
            </a:r>
            <a:r>
              <a:rPr lang="fr-FR" sz="1600" b="1" i="1" dirty="0"/>
              <a:t>PARTIR, SORTIR, SENTIR, MENTIR, DORMIR, SERVIR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80728" y="4509120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 </a:t>
            </a:r>
            <a:endParaRPr lang="fr-FR" sz="1600" i="1" dirty="0"/>
          </a:p>
          <a:p>
            <a:r>
              <a:rPr lang="fr-FR" sz="1600" i="1" dirty="0" smtClean="0"/>
              <a:t>- Je par</a:t>
            </a:r>
            <a:r>
              <a:rPr lang="fr-FR" sz="1600" b="1" i="1" dirty="0" smtClean="0">
                <a:solidFill>
                  <a:srgbClr val="FF0000"/>
                </a:solidFill>
              </a:rPr>
              <a:t>s</a:t>
            </a:r>
            <a:r>
              <a:rPr lang="fr-FR" sz="1600" i="1" dirty="0" smtClean="0"/>
              <a:t> demain matin à  10 heures.</a:t>
            </a:r>
          </a:p>
          <a:p>
            <a:r>
              <a:rPr lang="fr-FR" sz="1600" i="1" dirty="0" smtClean="0"/>
              <a:t>- Nous sort</a:t>
            </a:r>
            <a:r>
              <a:rPr lang="fr-FR" sz="1600" b="1" i="1" dirty="0" smtClean="0">
                <a:solidFill>
                  <a:srgbClr val="FF0000"/>
                </a:solidFill>
              </a:rPr>
              <a:t>ons</a:t>
            </a:r>
            <a:r>
              <a:rPr lang="fr-FR" sz="1600" i="1" dirty="0" smtClean="0"/>
              <a:t> avec des amis.</a:t>
            </a:r>
          </a:p>
          <a:p>
            <a:r>
              <a:rPr lang="fr-FR" sz="1600" i="1" dirty="0" smtClean="0"/>
              <a:t>- Vous dorm</a:t>
            </a:r>
            <a:r>
              <a:rPr lang="fr-FR" sz="1600" b="1" i="1" dirty="0" smtClean="0">
                <a:solidFill>
                  <a:srgbClr val="FF0000"/>
                </a:solidFill>
              </a:rPr>
              <a:t>ez</a:t>
            </a:r>
            <a:r>
              <a:rPr lang="fr-FR" sz="1600" i="1" dirty="0" smtClean="0"/>
              <a:t> bien?</a:t>
            </a:r>
          </a:p>
          <a:p>
            <a:r>
              <a:rPr lang="fr-FR" sz="1600" i="1" dirty="0" smtClean="0"/>
              <a:t>- Ils serv</a:t>
            </a:r>
            <a:r>
              <a:rPr lang="fr-FR" sz="1600" b="1" i="1" dirty="0" smtClean="0">
                <a:solidFill>
                  <a:srgbClr val="FF0000"/>
                </a:solidFill>
              </a:rPr>
              <a:t>ent</a:t>
            </a:r>
            <a:r>
              <a:rPr lang="fr-FR" sz="1600" i="1" dirty="0" smtClean="0"/>
              <a:t> dans un restaurant</a:t>
            </a:r>
          </a:p>
        </p:txBody>
      </p:sp>
    </p:spTree>
    <p:extLst>
      <p:ext uri="{BB962C8B-B14F-4D97-AF65-F5344CB8AC3E}">
        <p14:creationId xmlns:p14="http://schemas.microsoft.com/office/powerpoint/2010/main" val="181029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verbes irréguliers 1</a:t>
            </a:r>
            <a:endParaRPr lang="fr-FR" sz="28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451350"/>
              </p:ext>
            </p:extLst>
          </p:nvPr>
        </p:nvGraphicFramePr>
        <p:xfrm>
          <a:off x="539552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AVOIR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J’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ai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avons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avez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664759"/>
              </p:ext>
            </p:extLst>
          </p:nvPr>
        </p:nvGraphicFramePr>
        <p:xfrm>
          <a:off x="6732240" y="1340768"/>
          <a:ext cx="1895872" cy="411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VENIR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viens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viens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vient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venons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venez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vie</a:t>
                      </a:r>
                      <a:r>
                        <a:rPr lang="fr-FR" u="sng" dirty="0" smtClean="0">
                          <a:solidFill>
                            <a:srgbClr val="FF0000"/>
                          </a:solidFill>
                        </a:rPr>
                        <a:t>nn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chemeClr val="tx1"/>
                          </a:solidFill>
                        </a:rPr>
                        <a:t>DEVENIR, REVENIR,</a:t>
                      </a:r>
                      <a:r>
                        <a:rPr lang="fr-FR" sz="1400" i="1" baseline="0" dirty="0" smtClean="0">
                          <a:solidFill>
                            <a:schemeClr val="tx1"/>
                          </a:solidFill>
                        </a:rPr>
                        <a:t> SE SOUVENIR</a:t>
                      </a:r>
                      <a:endParaRPr lang="fr-FR" sz="14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90225"/>
              </p:ext>
            </p:extLst>
          </p:nvPr>
        </p:nvGraphicFramePr>
        <p:xfrm>
          <a:off x="4644008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ALLER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vais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vas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Nous allons</a:t>
                      </a: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</a:t>
                      </a:r>
                      <a:r>
                        <a:rPr lang="fr-FR" baseline="0" dirty="0" smtClean="0"/>
                        <a:t> allez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661098"/>
              </p:ext>
            </p:extLst>
          </p:nvPr>
        </p:nvGraphicFramePr>
        <p:xfrm>
          <a:off x="2627784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ÊTRE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suis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</a:t>
                      </a:r>
                      <a:r>
                        <a:rPr lang="fr-FR" baseline="0" dirty="0" smtClean="0"/>
                        <a:t> on 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est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sommes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êtes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sont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539552" y="4725144"/>
            <a:ext cx="568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Il a</a:t>
            </a:r>
            <a:r>
              <a:rPr lang="fr-FR" sz="1600" i="1" dirty="0" smtClean="0"/>
              <a:t> une moto.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Elle est </a:t>
            </a:r>
            <a:r>
              <a:rPr lang="fr-FR" sz="1600" i="1" dirty="0" smtClean="0"/>
              <a:t>Française.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Nous allons </a:t>
            </a:r>
            <a:r>
              <a:rPr lang="fr-FR" sz="1600" i="1" dirty="0" smtClean="0"/>
              <a:t>au supermarché pour faire les courses.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Vous venez </a:t>
            </a:r>
            <a:r>
              <a:rPr lang="fr-FR" sz="1600" i="1" dirty="0" smtClean="0"/>
              <a:t>d’où? Je viens du gymnase pour faire du sport.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402003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verbes irréguliers 2</a:t>
            </a:r>
            <a:endParaRPr lang="fr-FR" sz="28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232492"/>
              </p:ext>
            </p:extLst>
          </p:nvPr>
        </p:nvGraphicFramePr>
        <p:xfrm>
          <a:off x="971600" y="1628800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VOULOIR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veux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veux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veut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voulons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voulez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veulent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201359"/>
              </p:ext>
            </p:extLst>
          </p:nvPr>
        </p:nvGraphicFramePr>
        <p:xfrm>
          <a:off x="6228184" y="1628800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DEVOIR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dois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dois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doit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devons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devez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doivent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513162"/>
              </p:ext>
            </p:extLst>
          </p:nvPr>
        </p:nvGraphicFramePr>
        <p:xfrm>
          <a:off x="3624064" y="1628800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POUVOIR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peux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peux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peut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pouvons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pouvez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peuvent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539552" y="494116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Vous voulez </a:t>
            </a:r>
            <a:r>
              <a:rPr lang="fr-FR" sz="1600" i="1" dirty="0" smtClean="0"/>
              <a:t>aller au cinéma ?	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Je</a:t>
            </a:r>
            <a:r>
              <a:rPr lang="fr-FR" sz="1600" i="1" dirty="0" smtClean="0"/>
              <a:t> ne </a:t>
            </a:r>
            <a:r>
              <a:rPr lang="fr-FR" sz="1600" i="1" dirty="0" smtClean="0">
                <a:solidFill>
                  <a:srgbClr val="FF0000"/>
                </a:solidFill>
              </a:rPr>
              <a:t>peux</a:t>
            </a:r>
            <a:r>
              <a:rPr lang="fr-FR" sz="1600" i="1" dirty="0" smtClean="0"/>
              <a:t> pas, </a:t>
            </a:r>
            <a:r>
              <a:rPr lang="fr-FR" sz="1600" i="1" dirty="0" smtClean="0">
                <a:solidFill>
                  <a:srgbClr val="FF0000"/>
                </a:solidFill>
              </a:rPr>
              <a:t>je dois </a:t>
            </a:r>
            <a:r>
              <a:rPr lang="fr-FR" sz="1600" i="1" dirty="0" smtClean="0"/>
              <a:t>travailler. 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24463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verbes irréguliers 3</a:t>
            </a:r>
            <a:endParaRPr lang="fr-FR" sz="28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167099"/>
              </p:ext>
            </p:extLst>
          </p:nvPr>
        </p:nvGraphicFramePr>
        <p:xfrm>
          <a:off x="6732240" y="1340768"/>
          <a:ext cx="1895872" cy="411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PRENDRE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</a:t>
                      </a:r>
                      <a:r>
                        <a:rPr lang="fr-FR" u="sng" dirty="0" smtClean="0">
                          <a:solidFill>
                            <a:srgbClr val="FF0000"/>
                          </a:solidFill>
                        </a:rPr>
                        <a:t>nn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chemeClr val="tx1"/>
                          </a:solidFill>
                        </a:rPr>
                        <a:t>APPRENDRE, COMPRENDRE</a:t>
                      </a:r>
                      <a:endParaRPr lang="fr-FR" sz="14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74018"/>
              </p:ext>
            </p:extLst>
          </p:nvPr>
        </p:nvGraphicFramePr>
        <p:xfrm>
          <a:off x="2627784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DIRE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disons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dites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disent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376187"/>
              </p:ext>
            </p:extLst>
          </p:nvPr>
        </p:nvGraphicFramePr>
        <p:xfrm>
          <a:off x="4716016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METTRE 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mettons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mettez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mettent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047977"/>
              </p:ext>
            </p:extLst>
          </p:nvPr>
        </p:nvGraphicFramePr>
        <p:xfrm>
          <a:off x="539552" y="134076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FAIRE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fait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faisons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faites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539552" y="4653136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Nous faisons </a:t>
            </a:r>
            <a:r>
              <a:rPr lang="fr-FR" sz="1600" i="1" dirty="0" smtClean="0"/>
              <a:t>du sport.	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Vous dites </a:t>
            </a:r>
            <a:r>
              <a:rPr lang="fr-FR" sz="1600" i="1" dirty="0" smtClean="0"/>
              <a:t>Bonjour.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On met </a:t>
            </a:r>
            <a:r>
              <a:rPr lang="fr-FR" sz="1600" i="1" dirty="0" smtClean="0"/>
              <a:t>des décorations de Noël dans les rues.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Ils prennent </a:t>
            </a:r>
            <a:r>
              <a:rPr lang="fr-FR" sz="1600" i="1" dirty="0" smtClean="0"/>
              <a:t>le menu.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57117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490066"/>
          </a:xfrm>
        </p:spPr>
        <p:txBody>
          <a:bodyPr>
            <a:noAutofit/>
          </a:bodyPr>
          <a:lstStyle/>
          <a:p>
            <a:r>
              <a:rPr lang="fr-FR" sz="2800" dirty="0" smtClean="0"/>
              <a:t>verbes </a:t>
            </a:r>
            <a:r>
              <a:rPr lang="fr-FR" sz="2800" dirty="0"/>
              <a:t>irréguliers </a:t>
            </a:r>
            <a:r>
              <a:rPr lang="fr-FR" sz="2800" dirty="0" smtClean="0"/>
              <a:t>4</a:t>
            </a:r>
            <a:endParaRPr lang="es-ES" sz="28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25088"/>
              </p:ext>
            </p:extLst>
          </p:nvPr>
        </p:nvGraphicFramePr>
        <p:xfrm>
          <a:off x="539552" y="98072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ÉCRIRE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J’écri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écri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écri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écri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écri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écri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247792"/>
              </p:ext>
            </p:extLst>
          </p:nvPr>
        </p:nvGraphicFramePr>
        <p:xfrm>
          <a:off x="2559224" y="98072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BOIRE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boi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boi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boi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buv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buv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boi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751257"/>
              </p:ext>
            </p:extLst>
          </p:nvPr>
        </p:nvGraphicFramePr>
        <p:xfrm>
          <a:off x="6598568" y="980728"/>
          <a:ext cx="1895872" cy="314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163653"/>
              </p:ext>
            </p:extLst>
          </p:nvPr>
        </p:nvGraphicFramePr>
        <p:xfrm>
          <a:off x="4578896" y="980728"/>
          <a:ext cx="1895872" cy="4177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ÉTUDIER </a:t>
                      </a:r>
                      <a:endParaRPr lang="fr-FR" dirty="0"/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étudi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 smtClean="0">
                          <a:solidFill>
                            <a:schemeClr val="tx1"/>
                          </a:solidFill>
                        </a:rPr>
                        <a:t>APPRÉCIER, IDENTIFIER</a:t>
                      </a:r>
                      <a:endParaRPr lang="fr-FR"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15 Rectángulo"/>
          <p:cNvSpPr/>
          <p:nvPr/>
        </p:nvSpPr>
        <p:spPr>
          <a:xfrm>
            <a:off x="611560" y="4437111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u="sng" dirty="0"/>
              <a:t>Exemples</a:t>
            </a:r>
            <a:r>
              <a:rPr lang="fr-FR" i="1" dirty="0" smtClean="0"/>
              <a:t>:</a:t>
            </a:r>
          </a:p>
          <a:p>
            <a:r>
              <a:rPr lang="fr-FR" i="1" dirty="0" smtClean="0"/>
              <a:t> 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384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verbes en _DRE</a:t>
            </a:r>
            <a:endParaRPr lang="fr-FR" sz="28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68540"/>
              </p:ext>
            </p:extLst>
          </p:nvPr>
        </p:nvGraphicFramePr>
        <p:xfrm>
          <a:off x="6732240" y="1358768"/>
          <a:ext cx="189587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ATTENDRE</a:t>
                      </a:r>
                      <a:endParaRPr lang="fr-FR" dirty="0"/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J’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/>
                        <a:t>Ils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attendent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382449"/>
              </p:ext>
            </p:extLst>
          </p:nvPr>
        </p:nvGraphicFramePr>
        <p:xfrm>
          <a:off x="2603781" y="1358377"/>
          <a:ext cx="1895872" cy="352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498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COMPRENDRE</a:t>
                      </a:r>
                      <a:endParaRPr lang="fr-FR" dirty="0"/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4980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comprennent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54288"/>
              </p:ext>
            </p:extLst>
          </p:nvPr>
        </p:nvGraphicFramePr>
        <p:xfrm>
          <a:off x="4668010" y="1358768"/>
          <a:ext cx="1895872" cy="3528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47533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ENTENDRE</a:t>
                      </a:r>
                      <a:endParaRPr lang="fr-FR" dirty="0"/>
                    </a:p>
                  </a:txBody>
                  <a:tcPr anchor="ctr"/>
                </a:tc>
              </a:tr>
              <a:tr h="475331">
                <a:tc>
                  <a:txBody>
                    <a:bodyPr/>
                    <a:lstStyle/>
                    <a:p>
                      <a:r>
                        <a:rPr lang="fr-FR" dirty="0" smtClean="0"/>
                        <a:t>J’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5331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533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5331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5331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7640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entendent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572305"/>
              </p:ext>
            </p:extLst>
          </p:nvPr>
        </p:nvGraphicFramePr>
        <p:xfrm>
          <a:off x="539552" y="1340964"/>
          <a:ext cx="1895872" cy="356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0914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PRENDRE</a:t>
                      </a:r>
                      <a:endParaRPr lang="fr-FR" dirty="0"/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Je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Tu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Nous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prenons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Vous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prenez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09143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pre</a:t>
                      </a:r>
                      <a:r>
                        <a:rPr lang="fr-FR" u="sng" dirty="0" smtClean="0">
                          <a:solidFill>
                            <a:srgbClr val="FF0000"/>
                          </a:solidFill>
                        </a:rPr>
                        <a:t>nn</a:t>
                      </a: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ent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07604" y="5084076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 smtClean="0"/>
              <a:t>Exemples</a:t>
            </a:r>
            <a:r>
              <a:rPr lang="fr-FR" sz="1600" i="1" dirty="0" smtClean="0"/>
              <a:t>: 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Nous faisons </a:t>
            </a:r>
            <a:r>
              <a:rPr lang="fr-FR" sz="1600" i="1" dirty="0" smtClean="0"/>
              <a:t>du sport.	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Vous dites </a:t>
            </a:r>
            <a:r>
              <a:rPr lang="fr-FR" sz="1600" i="1" dirty="0" smtClean="0"/>
              <a:t>Bonjour.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On met </a:t>
            </a:r>
            <a:r>
              <a:rPr lang="fr-FR" sz="1600" i="1" dirty="0" smtClean="0"/>
              <a:t>des décorations de Noël dans les rues.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Ils prennent </a:t>
            </a:r>
            <a:r>
              <a:rPr lang="fr-FR" sz="1600" i="1" dirty="0" smtClean="0"/>
              <a:t>le menu.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82462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1745</Words>
  <Application>Microsoft Office PowerPoint</Application>
  <PresentationFormat>Presentación en pantalla (4:3)</PresentationFormat>
  <Paragraphs>505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Tema de Office</vt:lpstr>
      <vt:lpstr>LE PRÉSENT</vt:lpstr>
      <vt:lpstr>Verbes en –ER (groupe 1) Les terminaisons des verbes en -ER sont toujours: _e; _es; _e; _ons; _ez; _ent</vt:lpstr>
      <vt:lpstr>Verbes en –ER (groupe 1)</vt:lpstr>
      <vt:lpstr>Les particularités des verbes en –CER et –GER Les terminaisons des verbes en -ER sont toujours: _e; _es; _e; _ons; _ez; _ent</vt:lpstr>
      <vt:lpstr>Presentación de PowerPoint</vt:lpstr>
      <vt:lpstr>Les verbes APPELER et JETTER</vt:lpstr>
      <vt:lpstr>Presentación de PowerPoint</vt:lpstr>
      <vt:lpstr>Presentación de PowerPoint</vt:lpstr>
      <vt:lpstr>Verbes en –IR/issons (groupe 2)</vt:lpstr>
      <vt:lpstr>Verbes en –IR/issons  (groupe 2) les terminaisons des verbes en –ir/issons sont: _is ;_is ;_it ; _issons ;_issez ;_issent</vt:lpstr>
      <vt:lpstr>Verbes en –IR (groupe 3)</vt:lpstr>
      <vt:lpstr>Verbes en –IR (groupe 3) les terminaisons des verbes en –IR sont: _s;_s;_t; _ons;_ez;_ent Attention: la dernière consonne du radical tombe!</vt:lpstr>
      <vt:lpstr>verbes irréguliers 1</vt:lpstr>
      <vt:lpstr>verbes irréguliers 2</vt:lpstr>
      <vt:lpstr>verbes irréguliers 3</vt:lpstr>
      <vt:lpstr>verbes irréguliers 4</vt:lpstr>
      <vt:lpstr>verbes en _DRE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Conjugaisons</dc:title>
  <dc:creator>Luffi</dc:creator>
  <cp:lastModifiedBy>Xavier Ayén Pasamonte</cp:lastModifiedBy>
  <cp:revision>126</cp:revision>
  <cp:lastPrinted>2015-01-27T09:53:51Z</cp:lastPrinted>
  <dcterms:created xsi:type="dcterms:W3CDTF">2014-12-19T18:09:22Z</dcterms:created>
  <dcterms:modified xsi:type="dcterms:W3CDTF">2019-02-04T09:32:49Z</dcterms:modified>
</cp:coreProperties>
</file>