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9"/>
  </p:handoutMasterIdLst>
  <p:sldIdLst>
    <p:sldId id="273" r:id="rId3"/>
    <p:sldId id="275" r:id="rId4"/>
    <p:sldId id="269" r:id="rId5"/>
    <p:sldId id="267" r:id="rId6"/>
    <p:sldId id="276" r:id="rId7"/>
    <p:sldId id="277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DE46B-549D-4C22-8074-6E3BC644F5D2}" type="datetimeFigureOut">
              <a:rPr lang="fr-FR" smtClean="0"/>
              <a:t>29/01/2019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030CD-4DAF-42F0-8AE9-A5D21B0825C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762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519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06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29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17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28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66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255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96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75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5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1EB0-78C0-4780-A4B8-78AFC2CA1731}" type="datetimeFigureOut">
              <a:rPr lang="es-ES" smtClean="0"/>
              <a:pPr/>
              <a:t>29/01/2019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84B7C-BC41-4573-B8D3-01FF0BFDD3F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20E27-5F1D-4FAB-B07E-581446414C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8B591-1650-4670-BADF-EAAA6DEF838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37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pointdufle.net/ressources_fle/conjugaison_futur.htm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leconjugueur.lefigaro.fr/conjugaison/verbe/recourir.html" TargetMode="External"/><Relationship Id="rId3" Type="http://schemas.openxmlformats.org/officeDocument/2006/relationships/hyperlink" Target="https://leconjugueur.lefigaro.fr/conjugaison/verbe/concourir.html" TargetMode="External"/><Relationship Id="rId7" Type="http://schemas.openxmlformats.org/officeDocument/2006/relationships/hyperlink" Target="https://leconjugueur.lefigaro.fr/conjugaison/verbe/parcourir.html" TargetMode="External"/><Relationship Id="rId2" Type="http://schemas.openxmlformats.org/officeDocument/2006/relationships/hyperlink" Target="https://leconjugueur.lefigaro.fr/conjugaison/verbe/accourir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conjugueur.lefigaro.fr/conjugaison/verbe/encourir.html" TargetMode="External"/><Relationship Id="rId5" Type="http://schemas.openxmlformats.org/officeDocument/2006/relationships/hyperlink" Target="https://leconjugueur.lefigaro.fr/conjugaison/verbe/discourir.html" TargetMode="External"/><Relationship Id="rId4" Type="http://schemas.openxmlformats.org/officeDocument/2006/relationships/hyperlink" Target="https://leconjugueur.lefigaro.fr/conjugaison/verbe/courir.html" TargetMode="External"/><Relationship Id="rId9" Type="http://schemas.openxmlformats.org/officeDocument/2006/relationships/hyperlink" Target="https://leconjugueur.lefigaro.fr/conjugaison/verbe/secouri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Le futur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Formation: </a:t>
            </a:r>
          </a:p>
          <a:p>
            <a:pPr lvl="1"/>
            <a:r>
              <a:rPr lang="fr-FR" dirty="0" smtClean="0"/>
              <a:t>Radical (verbe à l’infinitif ) + terminaisons</a:t>
            </a:r>
          </a:p>
          <a:p>
            <a:pPr lvl="1"/>
            <a:r>
              <a:rPr lang="fr-FR" b="1" dirty="0" smtClean="0">
                <a:solidFill>
                  <a:srgbClr val="0070C0"/>
                </a:solidFill>
              </a:rPr>
              <a:t>ai –as –a –</a:t>
            </a:r>
            <a:r>
              <a:rPr lang="fr-FR" b="1" dirty="0" err="1" smtClean="0">
                <a:solidFill>
                  <a:srgbClr val="0070C0"/>
                </a:solidFill>
              </a:rPr>
              <a:t>ons</a:t>
            </a:r>
            <a:r>
              <a:rPr lang="fr-FR" b="1" dirty="0" smtClean="0">
                <a:solidFill>
                  <a:srgbClr val="0070C0"/>
                </a:solidFill>
              </a:rPr>
              <a:t> –</a:t>
            </a:r>
            <a:r>
              <a:rPr lang="fr-FR" b="1" dirty="0" err="1" smtClean="0">
                <a:solidFill>
                  <a:srgbClr val="0070C0"/>
                </a:solidFill>
              </a:rPr>
              <a:t>ez</a:t>
            </a:r>
            <a:r>
              <a:rPr lang="fr-FR" b="1" dirty="0" smtClean="0">
                <a:solidFill>
                  <a:srgbClr val="0070C0"/>
                </a:solidFill>
              </a:rPr>
              <a:t> –ont 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Verbes avec un radical irréguliers: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avoir		être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aller 		venir		faire		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devoir		vouloir	pouvoir	falloir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savoir		envoyer	voir		valoir</a:t>
            </a:r>
          </a:p>
          <a:p>
            <a:pPr marL="457200" lvl="1" indent="0">
              <a:buNone/>
            </a:pPr>
            <a:r>
              <a:rPr lang="fr-FR" dirty="0" smtClean="0"/>
              <a:t>	</a:t>
            </a:r>
            <a:endParaRPr lang="fr-FR" dirty="0"/>
          </a:p>
          <a:p>
            <a:r>
              <a:rPr lang="fr-FR" dirty="0" smtClean="0"/>
              <a:t>Sa valeur:</a:t>
            </a:r>
          </a:p>
          <a:p>
            <a:pPr lvl="1"/>
            <a:r>
              <a:rPr lang="fr-FR" dirty="0" smtClean="0"/>
              <a:t>Il exprime un fait qui se situe dans </a:t>
            </a:r>
            <a:r>
              <a:rPr lang="fr-FR" b="1" dirty="0" smtClean="0">
                <a:solidFill>
                  <a:srgbClr val="0070C0"/>
                </a:solidFill>
              </a:rPr>
              <a:t>l’avenir</a:t>
            </a:r>
            <a:r>
              <a:rPr lang="fr-FR" dirty="0" smtClean="0"/>
              <a:t> au moment où on parle.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6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64567" y="32095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s-ES" sz="2800" dirty="0" smtClean="0"/>
              <a:t>15 </a:t>
            </a:r>
            <a:r>
              <a:rPr lang="es-ES" sz="2800" dirty="0" err="1" smtClean="0"/>
              <a:t>verbes</a:t>
            </a:r>
            <a:r>
              <a:rPr lang="es-ES" sz="2800" dirty="0" smtClean="0"/>
              <a:t> </a:t>
            </a:r>
            <a:r>
              <a:rPr lang="es-ES" sz="2800" dirty="0" err="1" smtClean="0"/>
              <a:t>irréguliers</a:t>
            </a:r>
            <a:r>
              <a:rPr lang="es-ES" sz="2800" dirty="0" smtClean="0"/>
              <a:t> </a:t>
            </a:r>
            <a:r>
              <a:rPr lang="es-ES" sz="2800" dirty="0" err="1" smtClean="0"/>
              <a:t>au</a:t>
            </a:r>
            <a:r>
              <a:rPr lang="es-ES" sz="2800" dirty="0" smtClean="0"/>
              <a:t> </a:t>
            </a:r>
            <a:r>
              <a:rPr lang="es-ES" sz="2800" dirty="0" err="1" smtClean="0"/>
              <a:t>futur</a:t>
            </a:r>
            <a:endParaRPr lang="es-ES" sz="2800" dirty="0"/>
          </a:p>
        </p:txBody>
      </p:sp>
      <p:grpSp>
        <p:nvGrpSpPr>
          <p:cNvPr id="53" name="52 Grupo"/>
          <p:cNvGrpSpPr/>
          <p:nvPr/>
        </p:nvGrpSpPr>
        <p:grpSpPr>
          <a:xfrm>
            <a:off x="703918" y="4107790"/>
            <a:ext cx="4733923" cy="1622007"/>
            <a:chOff x="703918" y="4107790"/>
            <a:chExt cx="4733923" cy="1622007"/>
          </a:xfrm>
        </p:grpSpPr>
        <p:sp>
          <p:nvSpPr>
            <p:cNvPr id="26" name="25 Rectángulo"/>
            <p:cNvSpPr/>
            <p:nvPr/>
          </p:nvSpPr>
          <p:spPr>
            <a:xfrm>
              <a:off x="2362271" y="4107790"/>
              <a:ext cx="1472408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pouvoir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pourrai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pourras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pourra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pourrons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pourrez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pourront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  <p:sp>
          <p:nvSpPr>
            <p:cNvPr id="27" name="26 Rectángulo"/>
            <p:cNvSpPr/>
            <p:nvPr/>
          </p:nvSpPr>
          <p:spPr>
            <a:xfrm>
              <a:off x="3958777" y="4129359"/>
              <a:ext cx="1479064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vouloir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voudrai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voudras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 </a:t>
              </a:r>
            </a:p>
            <a:p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voudra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voudrons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voudrez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voudront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  <p:sp>
          <p:nvSpPr>
            <p:cNvPr id="36" name="35 Rectángulo"/>
            <p:cNvSpPr/>
            <p:nvPr/>
          </p:nvSpPr>
          <p:spPr>
            <a:xfrm>
              <a:off x="703918" y="4119900"/>
              <a:ext cx="1451271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devoir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devrai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devras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devra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devrons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devrez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devront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669713" y="2403615"/>
            <a:ext cx="6621286" cy="3330286"/>
            <a:chOff x="669713" y="2403615"/>
            <a:chExt cx="6621286" cy="3330286"/>
          </a:xfrm>
        </p:grpSpPr>
        <p:sp>
          <p:nvSpPr>
            <p:cNvPr id="22" name="21 Rectángulo"/>
            <p:cNvSpPr/>
            <p:nvPr/>
          </p:nvSpPr>
          <p:spPr>
            <a:xfrm>
              <a:off x="669713" y="2434392"/>
              <a:ext cx="1343138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faire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ferai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feras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il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fera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ferons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ferez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feront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5613907" y="4133463"/>
              <a:ext cx="1466207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valoir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vaudrai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vaudras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il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vaudra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vaudrons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vaudrez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ils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vaudront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  <p:sp>
          <p:nvSpPr>
            <p:cNvPr id="38" name="37 Rectángulo"/>
            <p:cNvSpPr/>
            <p:nvPr/>
          </p:nvSpPr>
          <p:spPr>
            <a:xfrm>
              <a:off x="2244237" y="2403615"/>
              <a:ext cx="1674926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    envoyer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j’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enverrai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enverras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enverra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enverrons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enverrez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enverront 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5729604" y="2403615"/>
              <a:ext cx="1561395" cy="1661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savoir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saurai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sauras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saura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saurons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saurez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sauront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  <p:sp>
          <p:nvSpPr>
            <p:cNvPr id="41" name="40 Rectángulo"/>
            <p:cNvSpPr/>
            <p:nvPr/>
          </p:nvSpPr>
          <p:spPr>
            <a:xfrm>
              <a:off x="4018524" y="2434392"/>
              <a:ext cx="1565528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Voir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je </a:t>
              </a:r>
              <a:r>
                <a:rPr lang="fr-FR" sz="1400" b="1" dirty="0" smtClean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verrai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tu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verras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 </a:t>
              </a:r>
            </a:p>
            <a:p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verra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nous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verrons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vous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verrez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/>
              </a:r>
              <a:b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</a:br>
              <a:r>
                <a:rPr lang="fr-FR" sz="140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rPr>
                <a:t>ils </a:t>
              </a:r>
              <a:r>
                <a:rPr lang="fr-FR" sz="1400" b="1" dirty="0">
                  <a:solidFill>
                    <a:srgbClr val="FF0000"/>
                  </a:solidFill>
                  <a:latin typeface="Arial"/>
                  <a:ea typeface="Times New Roman"/>
                  <a:cs typeface="Times New Roman"/>
                </a:rPr>
                <a:t>verront</a:t>
              </a:r>
              <a:endParaRPr lang="es-ES" sz="1400" dirty="0">
                <a:solidFill>
                  <a:prstClr val="black"/>
                </a:solidFill>
                <a:latin typeface="Trebuchet MS"/>
                <a:ea typeface="Times New Roman"/>
                <a:cs typeface="Times New Roman"/>
              </a:endParaRPr>
            </a:p>
          </p:txBody>
        </p:sp>
      </p:grpSp>
      <p:grpSp>
        <p:nvGrpSpPr>
          <p:cNvPr id="51" name="50 Grupo"/>
          <p:cNvGrpSpPr/>
          <p:nvPr/>
        </p:nvGrpSpPr>
        <p:grpSpPr>
          <a:xfrm>
            <a:off x="564567" y="729590"/>
            <a:ext cx="8219915" cy="4981289"/>
            <a:chOff x="564567" y="729590"/>
            <a:chExt cx="8219915" cy="4981289"/>
          </a:xfrm>
        </p:grpSpPr>
        <p:grpSp>
          <p:nvGrpSpPr>
            <p:cNvPr id="50" name="49 Grupo"/>
            <p:cNvGrpSpPr/>
            <p:nvPr/>
          </p:nvGrpSpPr>
          <p:grpSpPr>
            <a:xfrm>
              <a:off x="596176" y="4129359"/>
              <a:ext cx="4816468" cy="1581520"/>
              <a:chOff x="596176" y="4129359"/>
              <a:chExt cx="4816468" cy="1581520"/>
            </a:xfrm>
          </p:grpSpPr>
          <p:sp>
            <p:nvSpPr>
              <p:cNvPr id="16" name="15 Rectángulo redondeado"/>
              <p:cNvSpPr/>
              <p:nvPr/>
            </p:nvSpPr>
            <p:spPr>
              <a:xfrm>
                <a:off x="596176" y="4129359"/>
                <a:ext cx="1507308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  <p:sp>
            <p:nvSpPr>
              <p:cNvPr id="17" name="16 Rectángulo redondeado"/>
              <p:cNvSpPr/>
              <p:nvPr/>
            </p:nvSpPr>
            <p:spPr>
              <a:xfrm>
                <a:off x="2263377" y="4129359"/>
                <a:ext cx="1495893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  <p:sp>
            <p:nvSpPr>
              <p:cNvPr id="18" name="17 Rectángulo redondeado"/>
              <p:cNvSpPr/>
              <p:nvPr/>
            </p:nvSpPr>
            <p:spPr>
              <a:xfrm>
                <a:off x="3919163" y="4129359"/>
                <a:ext cx="1493481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</p:grpSp>
        <p:grpSp>
          <p:nvGrpSpPr>
            <p:cNvPr id="49" name="48 Grupo"/>
            <p:cNvGrpSpPr/>
            <p:nvPr/>
          </p:nvGrpSpPr>
          <p:grpSpPr>
            <a:xfrm>
              <a:off x="568981" y="2437290"/>
              <a:ext cx="6538407" cy="3252020"/>
              <a:chOff x="568981" y="2387540"/>
              <a:chExt cx="6538407" cy="3252020"/>
            </a:xfrm>
          </p:grpSpPr>
          <p:sp>
            <p:nvSpPr>
              <p:cNvPr id="13" name="12 Rectángulo redondeado"/>
              <p:cNvSpPr/>
              <p:nvPr/>
            </p:nvSpPr>
            <p:spPr>
              <a:xfrm>
                <a:off x="568981" y="2387540"/>
                <a:ext cx="1507753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  <p:sp>
            <p:nvSpPr>
              <p:cNvPr id="14" name="13 Rectángulo redondeado"/>
              <p:cNvSpPr/>
              <p:nvPr/>
            </p:nvSpPr>
            <p:spPr>
              <a:xfrm>
                <a:off x="2260344" y="2387540"/>
                <a:ext cx="1492418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  <p:sp>
            <p:nvSpPr>
              <p:cNvPr id="15" name="14 Rectángulo redondeado"/>
              <p:cNvSpPr/>
              <p:nvPr/>
            </p:nvSpPr>
            <p:spPr>
              <a:xfrm>
                <a:off x="3936372" y="2387540"/>
                <a:ext cx="1493925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  <p:sp>
            <p:nvSpPr>
              <p:cNvPr id="43" name="42 Rectángulo redondeado"/>
              <p:cNvSpPr/>
              <p:nvPr/>
            </p:nvSpPr>
            <p:spPr>
              <a:xfrm>
                <a:off x="5613907" y="2387540"/>
                <a:ext cx="1493481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  <p:sp>
            <p:nvSpPr>
              <p:cNvPr id="45" name="44 Rectángulo redondeado"/>
              <p:cNvSpPr/>
              <p:nvPr/>
            </p:nvSpPr>
            <p:spPr>
              <a:xfrm>
                <a:off x="5613907" y="4058040"/>
                <a:ext cx="1493481" cy="158152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noFill/>
                </a:endParaRPr>
              </a:p>
            </p:txBody>
          </p:sp>
        </p:grpSp>
        <p:grpSp>
          <p:nvGrpSpPr>
            <p:cNvPr id="48" name="47 Grupo"/>
            <p:cNvGrpSpPr/>
            <p:nvPr/>
          </p:nvGrpSpPr>
          <p:grpSpPr>
            <a:xfrm>
              <a:off x="564567" y="729590"/>
              <a:ext cx="8219915" cy="1621370"/>
              <a:chOff x="570479" y="694953"/>
              <a:chExt cx="8219915" cy="1621370"/>
            </a:xfrm>
          </p:grpSpPr>
          <p:grpSp>
            <p:nvGrpSpPr>
              <p:cNvPr id="47" name="46 Grupo"/>
              <p:cNvGrpSpPr/>
              <p:nvPr/>
            </p:nvGrpSpPr>
            <p:grpSpPr>
              <a:xfrm>
                <a:off x="654993" y="715885"/>
                <a:ext cx="8000128" cy="1600438"/>
                <a:chOff x="654993" y="715885"/>
                <a:chExt cx="8000128" cy="1600438"/>
              </a:xfrm>
            </p:grpSpPr>
            <p:sp>
              <p:nvSpPr>
                <p:cNvPr id="7" name="6 Rectángulo"/>
                <p:cNvSpPr/>
                <p:nvPr/>
              </p:nvSpPr>
              <p:spPr>
                <a:xfrm>
                  <a:off x="654993" y="715885"/>
                  <a:ext cx="1343137" cy="160043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400" b="1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avoir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prstClr val="black"/>
                      </a:solidFill>
                      <a:latin typeface="Arial"/>
                      <a:ea typeface="Times New Roman"/>
                      <a:cs typeface="Times New Roman"/>
                    </a:rPr>
                    <a:t>j'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aurai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tu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auras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aura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nous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aurons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vous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aurez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ils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auront</a:t>
                  </a:r>
                  <a:endParaRPr lang="es-ES" sz="1400" dirty="0">
                    <a:solidFill>
                      <a:prstClr val="black"/>
                    </a:solidFill>
                    <a:latin typeface="Trebuchet MS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0" name="9 Rectángulo"/>
                <p:cNvSpPr/>
                <p:nvPr/>
              </p:nvSpPr>
              <p:spPr>
                <a:xfrm>
                  <a:off x="2400737" y="715885"/>
                  <a:ext cx="1327306" cy="160043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400" b="1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être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je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serai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tu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seras</a:t>
                  </a:r>
                  <a:endParaRPr lang="fr-FR" sz="1400" dirty="0">
                    <a:solidFill>
                      <a:srgbClr val="000000"/>
                    </a:solidFill>
                    <a:latin typeface="Arial"/>
                    <a:ea typeface="Times New Roman"/>
                    <a:cs typeface="Times New Roman"/>
                  </a:endParaRPr>
                </a:p>
                <a:p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il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sera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nous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serons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vous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serez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seront</a:t>
                  </a:r>
                  <a:endParaRPr lang="es-ES" sz="1400" dirty="0">
                    <a:solidFill>
                      <a:prstClr val="black"/>
                    </a:solidFill>
                    <a:latin typeface="Trebuchet MS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1" name="10 Rectángulo"/>
                <p:cNvSpPr/>
                <p:nvPr/>
              </p:nvSpPr>
              <p:spPr>
                <a:xfrm>
                  <a:off x="4130651" y="715885"/>
                  <a:ext cx="1232562" cy="160043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400" b="1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aller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j‘irai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tu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iras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ira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nous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irons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vous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irez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iront</a:t>
                  </a:r>
                  <a:endParaRPr lang="es-ES" sz="1400" dirty="0">
                    <a:solidFill>
                      <a:prstClr val="black"/>
                    </a:solidFill>
                    <a:latin typeface="Trebuchet MS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30" name="29 Rectángulo"/>
                <p:cNvSpPr/>
                <p:nvPr/>
              </p:nvSpPr>
              <p:spPr>
                <a:xfrm>
                  <a:off x="5635928" y="715885"/>
                  <a:ext cx="1660983" cy="160043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400" b="1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venir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je viendrai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tu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viendras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viendra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nous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viendrons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vous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viendrez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ils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viendront</a:t>
                  </a:r>
                  <a:endParaRPr lang="es-ES" sz="1400" dirty="0">
                    <a:solidFill>
                      <a:prstClr val="black"/>
                    </a:solidFill>
                    <a:latin typeface="Trebuchet MS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34" name="33 Rectángulo"/>
                <p:cNvSpPr/>
                <p:nvPr/>
              </p:nvSpPr>
              <p:spPr>
                <a:xfrm>
                  <a:off x="7432184" y="931329"/>
                  <a:ext cx="1222937" cy="11695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400" b="1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falloir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faudra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/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b="1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pleuvoir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b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</a:br>
                  <a:r>
                    <a:rPr lang="fr-FR" sz="1400" dirty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 </a:t>
                  </a:r>
                  <a:r>
                    <a:rPr lang="fr-FR" sz="1400" dirty="0" smtClean="0">
                      <a:solidFill>
                        <a:srgbClr val="000000"/>
                      </a:solidFill>
                      <a:latin typeface="Arial"/>
                      <a:ea typeface="Times New Roman"/>
                      <a:cs typeface="Times New Roman"/>
                    </a:rPr>
                    <a:t>il </a:t>
                  </a:r>
                  <a:r>
                    <a:rPr lang="fr-FR" sz="1400" b="1" dirty="0" smtClean="0">
                      <a:solidFill>
                        <a:srgbClr val="FF0000"/>
                      </a:solidFill>
                      <a:latin typeface="Arial"/>
                      <a:ea typeface="Times New Roman"/>
                      <a:cs typeface="Times New Roman"/>
                    </a:rPr>
                    <a:t>pleuvra</a:t>
                  </a:r>
                  <a:endParaRPr lang="es-ES" sz="1400" dirty="0">
                    <a:solidFill>
                      <a:prstClr val="black"/>
                    </a:solidFill>
                    <a:latin typeface="Trebuchet MS"/>
                    <a:ea typeface="Times New Roman"/>
                    <a:cs typeface="Times New Roman"/>
                  </a:endParaRPr>
                </a:p>
              </p:txBody>
            </p:sp>
          </p:grpSp>
          <p:grpSp>
            <p:nvGrpSpPr>
              <p:cNvPr id="9" name="8 Grupo"/>
              <p:cNvGrpSpPr/>
              <p:nvPr/>
            </p:nvGrpSpPr>
            <p:grpSpPr>
              <a:xfrm>
                <a:off x="570479" y="694953"/>
                <a:ext cx="8219915" cy="1581520"/>
                <a:chOff x="570479" y="694953"/>
                <a:chExt cx="8219915" cy="1581520"/>
              </a:xfrm>
            </p:grpSpPr>
            <p:sp>
              <p:nvSpPr>
                <p:cNvPr id="3" name="2 Rectángulo redondeado"/>
                <p:cNvSpPr/>
                <p:nvPr/>
              </p:nvSpPr>
              <p:spPr>
                <a:xfrm>
                  <a:off x="570479" y="694954"/>
                  <a:ext cx="1512167" cy="1581519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noFill/>
                  </a:endParaRPr>
                </a:p>
              </p:txBody>
            </p:sp>
            <p:sp>
              <p:nvSpPr>
                <p:cNvPr id="5" name="4 Rectángulo redondeado"/>
                <p:cNvSpPr/>
                <p:nvPr/>
              </p:nvSpPr>
              <p:spPr>
                <a:xfrm>
                  <a:off x="2250149" y="694954"/>
                  <a:ext cx="1512167" cy="1581519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noFill/>
                  </a:endParaRPr>
                </a:p>
              </p:txBody>
            </p:sp>
            <p:sp>
              <p:nvSpPr>
                <p:cNvPr id="6" name="5 Rectángulo redondeado"/>
                <p:cNvSpPr/>
                <p:nvPr/>
              </p:nvSpPr>
              <p:spPr>
                <a:xfrm>
                  <a:off x="3929819" y="694954"/>
                  <a:ext cx="1538605" cy="1581519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noFill/>
                  </a:endParaRPr>
                </a:p>
              </p:txBody>
            </p:sp>
            <p:sp>
              <p:nvSpPr>
                <p:cNvPr id="42" name="41 Rectángulo redondeado"/>
                <p:cNvSpPr/>
                <p:nvPr/>
              </p:nvSpPr>
              <p:spPr>
                <a:xfrm>
                  <a:off x="5635928" y="694953"/>
                  <a:ext cx="1493481" cy="1581520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noFill/>
                  </a:endParaRPr>
                </a:p>
              </p:txBody>
            </p:sp>
            <p:sp>
              <p:nvSpPr>
                <p:cNvPr id="46" name="45 Rectángulo redondeado"/>
                <p:cNvSpPr/>
                <p:nvPr/>
              </p:nvSpPr>
              <p:spPr>
                <a:xfrm>
                  <a:off x="7296913" y="694953"/>
                  <a:ext cx="1493481" cy="1581520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noFill/>
                  </a:endParaRPr>
                </a:p>
              </p:txBody>
            </p:sp>
          </p:grpSp>
        </p:grpSp>
      </p:grpSp>
      <p:sp>
        <p:nvSpPr>
          <p:cNvPr id="55" name="54 CuadroTexto"/>
          <p:cNvSpPr txBox="1"/>
          <p:nvPr/>
        </p:nvSpPr>
        <p:spPr>
          <a:xfrm>
            <a:off x="669713" y="6021288"/>
            <a:ext cx="707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écouter la prononciation des verbes fréquents au futur: cliquez </a:t>
            </a:r>
            <a:r>
              <a:rPr lang="fr-FR" dirty="0" smtClean="0">
                <a:hlinkClick r:id="rId2"/>
              </a:rPr>
              <a:t>ici</a:t>
            </a:r>
            <a:endParaRPr lang="fr-FR" dirty="0"/>
          </a:p>
        </p:txBody>
      </p:sp>
      <p:sp>
        <p:nvSpPr>
          <p:cNvPr id="40" name="39 Rectángulo redondeado"/>
          <p:cNvSpPr/>
          <p:nvPr/>
        </p:nvSpPr>
        <p:spPr>
          <a:xfrm>
            <a:off x="7291001" y="2443851"/>
            <a:ext cx="1493481" cy="15815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44" name="43 Rectángulo"/>
          <p:cNvSpPr/>
          <p:nvPr/>
        </p:nvSpPr>
        <p:spPr>
          <a:xfrm>
            <a:off x="7254977" y="2403615"/>
            <a:ext cx="15655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fr-FR" sz="14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Recevoir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je rece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vrai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tu rece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vras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 </a:t>
            </a:r>
          </a:p>
          <a:p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il rece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vra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nous 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rece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vrons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vous 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rece</a:t>
            </a:r>
            <a:r>
              <a:rPr lang="fr-FR" sz="14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vrez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ils 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rece</a:t>
            </a:r>
            <a:r>
              <a:rPr lang="fr-FR" sz="14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vront</a:t>
            </a:r>
            <a:endParaRPr lang="es-ES" sz="1400" dirty="0">
              <a:solidFill>
                <a:prstClr val="black"/>
              </a:solidFill>
              <a:latin typeface="Trebuchet MS"/>
              <a:ea typeface="Times New Roman"/>
              <a:cs typeface="Times New Roman"/>
            </a:endParaRPr>
          </a:p>
        </p:txBody>
      </p:sp>
      <p:sp>
        <p:nvSpPr>
          <p:cNvPr id="54" name="53 Rectángulo redondeado"/>
          <p:cNvSpPr/>
          <p:nvPr/>
        </p:nvSpPr>
        <p:spPr>
          <a:xfrm>
            <a:off x="7291001" y="4129359"/>
            <a:ext cx="1493481" cy="15815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59" name="58 Rectángulo"/>
          <p:cNvSpPr/>
          <p:nvPr/>
        </p:nvSpPr>
        <p:spPr>
          <a:xfrm>
            <a:off x="7291000" y="4099139"/>
            <a:ext cx="167348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Maintenir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je maintien</a:t>
            </a:r>
            <a:r>
              <a:rPr lang="fr-FR" sz="14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d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rai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tu maintien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dras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 </a:t>
            </a:r>
          </a:p>
          <a:p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il maintien</a:t>
            </a:r>
            <a:r>
              <a:rPr lang="fr-FR" sz="14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dra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n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 maintien</a:t>
            </a:r>
            <a:r>
              <a:rPr lang="fr-FR" sz="14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drons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v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 maintien</a:t>
            </a:r>
            <a:r>
              <a:rPr lang="fr-FR" sz="14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drez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/>
            </a:r>
            <a:b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</a:b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fr-FR" sz="1400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ils 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maintien</a:t>
            </a:r>
            <a:r>
              <a:rPr lang="fr-FR" sz="14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dront</a:t>
            </a:r>
            <a:endParaRPr lang="es-ES" sz="1400" dirty="0">
              <a:solidFill>
                <a:prstClr val="black"/>
              </a:solidFill>
              <a:latin typeface="Trebuchet MS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416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err="1" smtClean="0"/>
              <a:t>Verbes</a:t>
            </a:r>
            <a:r>
              <a:rPr lang="es-ES" sz="3600" dirty="0" smtClean="0"/>
              <a:t> en –YER 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4785395"/>
          </a:xfrm>
        </p:spPr>
        <p:txBody>
          <a:bodyPr/>
          <a:lstStyle/>
          <a:p>
            <a:r>
              <a:rPr lang="fr-FR" sz="2400" dirty="0" smtClean="0"/>
              <a:t>Les </a:t>
            </a:r>
            <a:r>
              <a:rPr lang="fr-FR" sz="2400" dirty="0"/>
              <a:t>verbes en </a:t>
            </a:r>
            <a:r>
              <a:rPr lang="fr-FR" sz="2400" dirty="0" smtClean="0"/>
              <a:t>–YER changent </a:t>
            </a:r>
            <a:r>
              <a:rPr lang="fr-FR" sz="2400" dirty="0"/>
              <a:t>le </a:t>
            </a:r>
            <a:r>
              <a:rPr lang="fr-FR" sz="2400" b="1" i="1" dirty="0">
                <a:solidFill>
                  <a:srgbClr val="FF0000"/>
                </a:solidFill>
              </a:rPr>
              <a:t>y</a:t>
            </a:r>
            <a:r>
              <a:rPr lang="fr-FR" sz="2400" dirty="0"/>
              <a:t> pour </a:t>
            </a:r>
            <a:r>
              <a:rPr lang="fr-FR" sz="2400" b="1" i="1" dirty="0">
                <a:solidFill>
                  <a:srgbClr val="FF0000"/>
                </a:solidFill>
              </a:rPr>
              <a:t>i</a:t>
            </a:r>
            <a:r>
              <a:rPr lang="fr-FR" sz="2400" dirty="0"/>
              <a:t> devant un e muet</a:t>
            </a:r>
            <a:r>
              <a:rPr lang="fr-FR" sz="2400" dirty="0" smtClean="0"/>
              <a:t>.</a:t>
            </a:r>
          </a:p>
          <a:p>
            <a:r>
              <a:rPr lang="fr-FR" sz="2400" dirty="0" smtClean="0"/>
              <a:t>PAYER qui a  </a:t>
            </a:r>
            <a:r>
              <a:rPr lang="fr-FR" sz="2400" dirty="0" smtClean="0">
                <a:solidFill>
                  <a:srgbClr val="FF0000"/>
                </a:solidFill>
              </a:rPr>
              <a:t>2 conjugaisons </a:t>
            </a:r>
            <a:r>
              <a:rPr lang="fr-FR" sz="2400" dirty="0" smtClean="0"/>
              <a:t>car il a 2 prononciations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ENVOYER</a:t>
            </a:r>
            <a:r>
              <a:rPr lang="fr-FR" sz="2400" dirty="0" smtClean="0"/>
              <a:t> est irrégulier au futur</a:t>
            </a:r>
          </a:p>
          <a:p>
            <a:endParaRPr lang="fr-FR" sz="2400" dirty="0" smtClean="0"/>
          </a:p>
          <a:p>
            <a:endParaRPr lang="fr-FR" sz="2400" b="1" dirty="0"/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769845"/>
              </p:ext>
            </p:extLst>
          </p:nvPr>
        </p:nvGraphicFramePr>
        <p:xfrm>
          <a:off x="323528" y="2780928"/>
          <a:ext cx="8496944" cy="3310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088232"/>
                <a:gridCol w="2160240"/>
              </a:tblGrid>
              <a:tr h="46741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PAYER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PAYER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EMPLOYER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ENVOYER</a:t>
                      </a:r>
                      <a:endParaRPr lang="es-ES" dirty="0"/>
                    </a:p>
                  </a:txBody>
                  <a:tcPr anchor="ctr"/>
                </a:tc>
              </a:tr>
              <a:tr h="473910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Je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payer</a:t>
                      </a:r>
                      <a:r>
                        <a:rPr lang="es-ES" b="1" baseline="0" dirty="0" err="1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Je </a:t>
                      </a:r>
                      <a:r>
                        <a:rPr lang="es-ES" dirty="0" err="1" smtClean="0"/>
                        <a:t>pa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ai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J’emplo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ai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J’enverr</a:t>
                      </a:r>
                      <a:r>
                        <a:rPr lang="es-ES" b="1" dirty="0" err="1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73910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dirty="0" err="1" smtClean="0"/>
                        <a:t>payer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dirty="0" err="1" smtClean="0"/>
                        <a:t>pa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emplo</a:t>
                      </a:r>
                      <a:r>
                        <a:rPr lang="es-ES" b="1" baseline="0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baseline="0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Tu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enverr</a:t>
                      </a:r>
                      <a:r>
                        <a:rPr lang="es-ES" b="1" dirty="0" err="1" smtClean="0">
                          <a:solidFill>
                            <a:srgbClr val="0070C0"/>
                          </a:solidFill>
                        </a:rPr>
                        <a:t>as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73910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, elle, </a:t>
                      </a:r>
                      <a:r>
                        <a:rPr lang="es-ES" dirty="0" err="1" smtClean="0"/>
                        <a:t>on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payer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, elle, </a:t>
                      </a:r>
                      <a:r>
                        <a:rPr lang="es-ES" dirty="0" err="1" smtClean="0"/>
                        <a:t>on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pa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dirty="0" err="1" smtClean="0"/>
                        <a:t>emplo</a:t>
                      </a:r>
                      <a:r>
                        <a:rPr lang="es-ES" b="1" baseline="0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Il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, elle,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on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enverr</a:t>
                      </a:r>
                      <a:r>
                        <a:rPr lang="es-ES" b="1" dirty="0" err="1" smtClean="0">
                          <a:solidFill>
                            <a:srgbClr val="0070C0"/>
                          </a:solidFill>
                        </a:rPr>
                        <a:t>a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73910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Nous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payer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ons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Nous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pa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ons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dirty="0" err="1" smtClean="0"/>
                        <a:t>Nous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emplo</a:t>
                      </a:r>
                      <a:r>
                        <a:rPr lang="es-ES" b="1" baseline="0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ons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Nous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enverr</a:t>
                      </a:r>
                      <a:r>
                        <a:rPr lang="es-ES" b="1" dirty="0" err="1" smtClean="0">
                          <a:solidFill>
                            <a:srgbClr val="0070C0"/>
                          </a:solidFill>
                        </a:rPr>
                        <a:t>ons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73910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Vous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payer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ez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Vous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pa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ez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Vous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emplo</a:t>
                      </a:r>
                      <a:r>
                        <a:rPr lang="es-ES" b="1" baseline="0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ez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Vous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enverr</a:t>
                      </a:r>
                      <a:r>
                        <a:rPr lang="es-ES" b="1" dirty="0" err="1" smtClean="0">
                          <a:solidFill>
                            <a:srgbClr val="0070C0"/>
                          </a:solidFill>
                        </a:rPr>
                        <a:t>ez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73910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, elles </a:t>
                      </a:r>
                      <a:r>
                        <a:rPr lang="es-ES" dirty="0" err="1" smtClean="0"/>
                        <a:t>payer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, elles </a:t>
                      </a:r>
                      <a:r>
                        <a:rPr lang="es-ES" dirty="0" err="1" smtClean="0"/>
                        <a:t>pa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emplo</a:t>
                      </a:r>
                      <a:r>
                        <a:rPr lang="es-ES" b="1" baseline="0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s-ES" dirty="0" err="1" smtClean="0"/>
                        <a:t>er</a:t>
                      </a:r>
                      <a:r>
                        <a:rPr lang="es-ES" sz="1800" b="1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s-ES" sz="1800" b="1" kern="1200" baseline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Ils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, elles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enverr</a:t>
                      </a:r>
                      <a:r>
                        <a:rPr lang="es-ES" b="1" dirty="0" err="1" smtClean="0">
                          <a:solidFill>
                            <a:srgbClr val="0070C0"/>
                          </a:solidFill>
                        </a:rPr>
                        <a:t>ont</a:t>
                      </a:r>
                      <a:endParaRPr lang="es-E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54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r>
              <a:rPr lang="es-ES" sz="3600" dirty="0" smtClean="0"/>
              <a:t>Les </a:t>
            </a:r>
            <a:r>
              <a:rPr lang="es-ES" sz="3600" dirty="0" err="1" smtClean="0"/>
              <a:t>verbes</a:t>
            </a:r>
            <a:r>
              <a:rPr lang="es-ES" sz="3600" dirty="0" smtClean="0"/>
              <a:t> en –RE 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es-ES" sz="2400" dirty="0" err="1" smtClean="0"/>
              <a:t>Perdent</a:t>
            </a:r>
            <a:r>
              <a:rPr lang="es-ES" sz="2400" dirty="0" smtClean="0"/>
              <a:t> le </a:t>
            </a:r>
            <a:r>
              <a:rPr lang="es-ES" sz="2400" b="1" i="1" dirty="0" smtClean="0">
                <a:solidFill>
                  <a:srgbClr val="FF0000"/>
                </a:solidFill>
              </a:rPr>
              <a:t>e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r>
              <a:rPr lang="es-ES" sz="2400" dirty="0" smtClean="0"/>
              <a:t>du radical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816499"/>
              </p:ext>
            </p:extLst>
          </p:nvPr>
        </p:nvGraphicFramePr>
        <p:xfrm>
          <a:off x="323528" y="1844824"/>
          <a:ext cx="8712970" cy="3671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94"/>
                <a:gridCol w="1742594"/>
                <a:gridCol w="1742594"/>
                <a:gridCol w="1540970"/>
                <a:gridCol w="1944218"/>
              </a:tblGrid>
              <a:tr h="524571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PRENDRE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VENDRE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PERDRE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ENTENDRE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CROIRE</a:t>
                      </a:r>
                      <a:endParaRPr lang="es-ES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Je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prendr</a:t>
                      </a:r>
                      <a:r>
                        <a:rPr lang="es-ES" dirty="0" err="1" smtClean="0"/>
                        <a:t>ai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Je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vendr</a:t>
                      </a:r>
                      <a:r>
                        <a:rPr lang="es-ES" dirty="0" err="1" smtClean="0"/>
                        <a:t>ai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Je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perdr</a:t>
                      </a:r>
                      <a:r>
                        <a:rPr lang="es-ES" dirty="0" err="1" smtClean="0"/>
                        <a:t>ai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J’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entendr</a:t>
                      </a:r>
                      <a:r>
                        <a:rPr lang="es-ES" dirty="0" err="1" smtClean="0"/>
                        <a:t>ai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Je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croir</a:t>
                      </a:r>
                      <a:r>
                        <a:rPr lang="es-ES" dirty="0" err="1" smtClean="0"/>
                        <a:t>ai</a:t>
                      </a:r>
                      <a:endParaRPr lang="es-ES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prendr</a:t>
                      </a:r>
                      <a:r>
                        <a:rPr lang="es-ES" dirty="0" err="1" smtClean="0"/>
                        <a:t>as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vendr</a:t>
                      </a:r>
                      <a:r>
                        <a:rPr lang="es-ES" dirty="0" err="1" smtClean="0"/>
                        <a:t>as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perdr</a:t>
                      </a:r>
                      <a:r>
                        <a:rPr lang="es-ES" dirty="0" err="1" smtClean="0"/>
                        <a:t>as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entendr</a:t>
                      </a:r>
                      <a:r>
                        <a:rPr lang="es-ES" dirty="0" err="1" smtClean="0"/>
                        <a:t>as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Tu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croir</a:t>
                      </a:r>
                      <a:r>
                        <a:rPr lang="es-ES" dirty="0" err="1" smtClean="0"/>
                        <a:t>as</a:t>
                      </a:r>
                      <a:endParaRPr lang="es-ES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prendr</a:t>
                      </a:r>
                      <a:r>
                        <a:rPr lang="es-ES" dirty="0" err="1" smtClean="0"/>
                        <a:t>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vendr</a:t>
                      </a:r>
                      <a:r>
                        <a:rPr lang="es-ES" dirty="0" err="1" smtClean="0"/>
                        <a:t>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perdr</a:t>
                      </a:r>
                      <a:r>
                        <a:rPr lang="es-ES" dirty="0" err="1" smtClean="0"/>
                        <a:t>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entendr</a:t>
                      </a:r>
                      <a:r>
                        <a:rPr lang="es-ES" dirty="0" err="1" smtClean="0"/>
                        <a:t>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croir</a:t>
                      </a:r>
                      <a:r>
                        <a:rPr lang="es-ES" dirty="0" err="1" smtClean="0"/>
                        <a:t>a</a:t>
                      </a:r>
                      <a:endParaRPr lang="es-ES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Nous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prendr</a:t>
                      </a:r>
                      <a:r>
                        <a:rPr lang="es-ES" dirty="0" err="1" smtClean="0"/>
                        <a:t>ons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Nous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vendr</a:t>
                      </a:r>
                      <a:r>
                        <a:rPr lang="es-ES" dirty="0" err="1" smtClean="0"/>
                        <a:t>ons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Nous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perdr</a:t>
                      </a:r>
                      <a:r>
                        <a:rPr lang="es-ES" dirty="0" err="1" smtClean="0"/>
                        <a:t>ons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dirty="0" smtClean="0">
                          <a:solidFill>
                            <a:schemeClr val="dk1"/>
                          </a:solidFill>
                        </a:rPr>
                        <a:t>N.</a:t>
                      </a:r>
                      <a:r>
                        <a:rPr lang="es-ES" b="0" baseline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entendr</a:t>
                      </a:r>
                      <a:r>
                        <a:rPr lang="es-ES" baseline="0" dirty="0" err="1" smtClean="0"/>
                        <a:t>ons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N.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croir</a:t>
                      </a:r>
                      <a:r>
                        <a:rPr lang="es-ES" dirty="0" err="1" smtClean="0"/>
                        <a:t>ons</a:t>
                      </a:r>
                      <a:endParaRPr lang="es-ES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Vous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prendr</a:t>
                      </a:r>
                      <a:r>
                        <a:rPr lang="es-ES" dirty="0" err="1" smtClean="0"/>
                        <a:t>ez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Vous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vendr</a:t>
                      </a:r>
                      <a:r>
                        <a:rPr lang="es-ES" dirty="0" err="1" smtClean="0"/>
                        <a:t>ez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Vous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perdr</a:t>
                      </a:r>
                      <a:r>
                        <a:rPr lang="es-ES" dirty="0" err="1" smtClean="0"/>
                        <a:t>ez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V.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entendr</a:t>
                      </a:r>
                      <a:r>
                        <a:rPr lang="es-ES" dirty="0" err="1" smtClean="0"/>
                        <a:t>ez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V.</a:t>
                      </a:r>
                      <a:r>
                        <a:rPr lang="es-ES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croir</a:t>
                      </a:r>
                      <a:r>
                        <a:rPr lang="es-ES" dirty="0" err="1" smtClean="0"/>
                        <a:t>ez</a:t>
                      </a:r>
                      <a:endParaRPr lang="es-ES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prendr</a:t>
                      </a:r>
                      <a:r>
                        <a:rPr lang="es-ES" dirty="0" err="1" smtClean="0"/>
                        <a:t>ont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vendr</a:t>
                      </a:r>
                      <a:r>
                        <a:rPr lang="es-ES" dirty="0" err="1" smtClean="0"/>
                        <a:t>ont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perdr</a:t>
                      </a:r>
                      <a:r>
                        <a:rPr lang="es-ES" dirty="0" err="1" smtClean="0"/>
                        <a:t>ont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entendr</a:t>
                      </a:r>
                      <a:r>
                        <a:rPr lang="es-ES" dirty="0" err="1" smtClean="0"/>
                        <a:t>ont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 smtClean="0"/>
                        <a:t>Ils</a:t>
                      </a:r>
                      <a:r>
                        <a:rPr lang="es-ES" dirty="0" smtClean="0"/>
                        <a:t> </a:t>
                      </a:r>
                      <a:r>
                        <a:rPr lang="es-ES" b="1" dirty="0" err="1" smtClean="0">
                          <a:solidFill>
                            <a:srgbClr val="FF0000"/>
                          </a:solidFill>
                        </a:rPr>
                        <a:t>croir</a:t>
                      </a:r>
                      <a:r>
                        <a:rPr lang="es-ES" dirty="0" err="1" smtClean="0"/>
                        <a:t>ont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53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/>
          </a:bodyPr>
          <a:lstStyle/>
          <a:p>
            <a:r>
              <a:rPr lang="es-ES" sz="3600" dirty="0"/>
              <a:t>Les </a:t>
            </a:r>
            <a:r>
              <a:rPr lang="es-ES" sz="3600" dirty="0" err="1"/>
              <a:t>verbes</a:t>
            </a:r>
            <a:r>
              <a:rPr lang="es-ES" sz="3600" dirty="0"/>
              <a:t> en </a:t>
            </a:r>
            <a:r>
              <a:rPr lang="es-ES" sz="3600" dirty="0" smtClean="0"/>
              <a:t>–ELER, –ETER, –E…ER  </a:t>
            </a:r>
            <a:endParaRPr lang="fr-F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4813995"/>
          </a:xfrm>
        </p:spPr>
        <p:txBody>
          <a:bodyPr>
            <a:normAutofit/>
          </a:bodyPr>
          <a:lstStyle/>
          <a:p>
            <a:r>
              <a:rPr lang="es-ES" sz="2400" dirty="0" smtClean="0"/>
              <a:t>Les </a:t>
            </a:r>
            <a:r>
              <a:rPr lang="es-ES" sz="2400" dirty="0" err="1" smtClean="0"/>
              <a:t>verbes</a:t>
            </a:r>
            <a:r>
              <a:rPr lang="es-ES" sz="2400" dirty="0" smtClean="0"/>
              <a:t> APPELER et JETER </a:t>
            </a:r>
            <a:r>
              <a:rPr lang="es-ES" sz="2400" dirty="0" err="1" smtClean="0"/>
              <a:t>doublent</a:t>
            </a:r>
            <a:r>
              <a:rPr lang="es-ES" sz="2400" dirty="0" smtClean="0"/>
              <a:t> la </a:t>
            </a:r>
            <a:r>
              <a:rPr lang="es-ES" sz="2400" dirty="0" err="1" smtClean="0"/>
              <a:t>consonne</a:t>
            </a:r>
            <a:r>
              <a:rPr lang="es-ES" sz="2400" dirty="0" smtClean="0"/>
              <a:t>.</a:t>
            </a:r>
          </a:p>
          <a:p>
            <a:r>
              <a:rPr lang="es-ES" sz="2400" dirty="0" smtClean="0"/>
              <a:t>Les </a:t>
            </a:r>
            <a:r>
              <a:rPr lang="es-ES" sz="2400" dirty="0" err="1" smtClean="0"/>
              <a:t>autres</a:t>
            </a:r>
            <a:r>
              <a:rPr lang="es-ES" sz="2400" dirty="0" smtClean="0"/>
              <a:t> </a:t>
            </a:r>
            <a:r>
              <a:rPr lang="es-ES" sz="2400" dirty="0" err="1" smtClean="0"/>
              <a:t>prennent</a:t>
            </a:r>
            <a:r>
              <a:rPr lang="es-ES" sz="2400" dirty="0" smtClean="0"/>
              <a:t> un </a:t>
            </a:r>
            <a:r>
              <a:rPr lang="es-ES" sz="2400" dirty="0" err="1" smtClean="0"/>
              <a:t>accent</a:t>
            </a:r>
            <a:r>
              <a:rPr lang="es-ES" sz="2400" dirty="0" smtClean="0"/>
              <a:t> </a:t>
            </a:r>
            <a:r>
              <a:rPr lang="es-ES" sz="2400" dirty="0" err="1" smtClean="0"/>
              <a:t>ouvert</a:t>
            </a:r>
            <a:r>
              <a:rPr lang="es-ES" sz="2400" dirty="0" smtClean="0"/>
              <a:t> sur le </a:t>
            </a:r>
            <a:r>
              <a:rPr lang="es-ES" sz="2400" dirty="0" err="1" smtClean="0"/>
              <a:t>dernier</a:t>
            </a:r>
            <a:r>
              <a:rPr lang="es-ES" sz="2400" dirty="0" smtClean="0"/>
              <a:t> </a:t>
            </a:r>
            <a:r>
              <a:rPr lang="es-ES" sz="2400" b="1" i="1" dirty="0" smtClean="0">
                <a:solidFill>
                  <a:srgbClr val="FF0000"/>
                </a:solidFill>
              </a:rPr>
              <a:t>e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r>
              <a:rPr lang="es-ES" sz="2400" dirty="0" smtClean="0"/>
              <a:t>du radical.</a:t>
            </a:r>
            <a:endParaRPr lang="es-ES" sz="2400" dirty="0"/>
          </a:p>
          <a:p>
            <a:pPr marL="0" indent="0">
              <a:buNone/>
            </a:pPr>
            <a:endParaRPr lang="fr-FR" sz="1600" dirty="0">
              <a:solidFill>
                <a:schemeClr val="dk1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513329"/>
              </p:ext>
            </p:extLst>
          </p:nvPr>
        </p:nvGraphicFramePr>
        <p:xfrm>
          <a:off x="755576" y="1916832"/>
          <a:ext cx="7632849" cy="4312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053"/>
                <a:gridCol w="1965053"/>
                <a:gridCol w="1965053"/>
                <a:gridCol w="1737690"/>
              </a:tblGrid>
              <a:tr h="524571"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APPELER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JETER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ÉPELER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ACHETER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J’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appeller</a:t>
                      </a:r>
                      <a:r>
                        <a:rPr lang="fr-FR" b="1" noProof="0" dirty="0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fr-FR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Je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jetter</a:t>
                      </a:r>
                      <a:r>
                        <a:rPr lang="fr-FR" noProof="0" dirty="0" smtClean="0"/>
                        <a:t>ai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J’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épèler</a:t>
                      </a:r>
                      <a:r>
                        <a:rPr lang="fr-FR" noProof="0" dirty="0" smtClean="0"/>
                        <a:t>ai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J’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achèter</a:t>
                      </a:r>
                      <a:r>
                        <a:rPr lang="fr-FR" noProof="0" dirty="0" smtClean="0"/>
                        <a:t>ai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Tu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appeller</a:t>
                      </a:r>
                      <a:r>
                        <a:rPr lang="fr-FR" b="1" noProof="0" dirty="0" smtClean="0">
                          <a:solidFill>
                            <a:srgbClr val="0070C0"/>
                          </a:solidFill>
                        </a:rPr>
                        <a:t>a</a:t>
                      </a:r>
                      <a:r>
                        <a:rPr lang="fr-FR" sz="1800" b="1" kern="1200" noProof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fr-FR" sz="1800" b="1" kern="1200" noProof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Tu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jetter</a:t>
                      </a:r>
                      <a:r>
                        <a:rPr lang="fr-FR" noProof="0" dirty="0" smtClean="0"/>
                        <a:t>as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Tu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épèler</a:t>
                      </a:r>
                      <a:r>
                        <a:rPr lang="fr-FR" noProof="0" dirty="0" smtClean="0"/>
                        <a:t>as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Tu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achèter</a:t>
                      </a:r>
                      <a:r>
                        <a:rPr lang="fr-FR" noProof="0" dirty="0" smtClean="0"/>
                        <a:t>as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appeller</a:t>
                      </a:r>
                      <a:r>
                        <a:rPr lang="fr-FR" sz="1800" b="1" kern="1200" noProof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FR" sz="1800" b="1" kern="1200" noProof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jetter</a:t>
                      </a:r>
                      <a:r>
                        <a:rPr lang="fr-FR" noProof="0" dirty="0" smtClean="0"/>
                        <a:t>a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épèler</a:t>
                      </a:r>
                      <a:r>
                        <a:rPr lang="fr-FR" noProof="0" dirty="0" smtClean="0"/>
                        <a:t>a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achèter</a:t>
                      </a:r>
                      <a:r>
                        <a:rPr lang="fr-FR" noProof="0" dirty="0" smtClean="0"/>
                        <a:t>a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Nous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appeller</a:t>
                      </a:r>
                      <a:r>
                        <a:rPr lang="fr-FR" sz="1800" b="1" kern="1200" noProof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ons</a:t>
                      </a:r>
                      <a:endParaRPr lang="fr-FR" sz="1800" b="1" kern="1200" noProof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Nous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jetter</a:t>
                      </a:r>
                      <a:r>
                        <a:rPr lang="fr-FR" noProof="0" dirty="0" smtClean="0"/>
                        <a:t>ons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Nous</a:t>
                      </a:r>
                      <a:r>
                        <a:rPr lang="fr-FR" baseline="0" noProof="0" dirty="0" smtClean="0"/>
                        <a:t>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épèler</a:t>
                      </a:r>
                      <a:r>
                        <a:rPr lang="fr-FR" noProof="0" dirty="0" smtClean="0"/>
                        <a:t>ons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noProof="0" dirty="0" smtClean="0">
                          <a:solidFill>
                            <a:schemeClr val="dk1"/>
                          </a:solidFill>
                        </a:rPr>
                        <a:t>N.</a:t>
                      </a:r>
                      <a:r>
                        <a:rPr lang="fr-FR" b="0" baseline="0" noProof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achèter</a:t>
                      </a:r>
                      <a:r>
                        <a:rPr lang="fr-FR" baseline="0" noProof="0" dirty="0" smtClean="0"/>
                        <a:t>ons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Vous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appeller</a:t>
                      </a:r>
                      <a:r>
                        <a:rPr lang="fr-FR" sz="1800" b="1" kern="1200" noProof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ez</a:t>
                      </a:r>
                      <a:endParaRPr lang="fr-FR" sz="1800" b="1" kern="1200" noProof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Vous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jetter</a:t>
                      </a:r>
                      <a:r>
                        <a:rPr lang="fr-FR" noProof="0" dirty="0" smtClean="0"/>
                        <a:t>ez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Vous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épèler</a:t>
                      </a:r>
                      <a:r>
                        <a:rPr lang="fr-FR" noProof="0" dirty="0" smtClean="0"/>
                        <a:t>ez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V.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achèter</a:t>
                      </a:r>
                      <a:r>
                        <a:rPr lang="fr-FR" noProof="0" dirty="0" smtClean="0"/>
                        <a:t>ez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appeller</a:t>
                      </a:r>
                      <a:r>
                        <a:rPr lang="fr-FR" sz="1800" b="1" kern="1200" noProof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fr-FR" sz="1800" b="1" kern="1200" noProof="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jetter</a:t>
                      </a:r>
                      <a:r>
                        <a:rPr lang="fr-FR" noProof="0" dirty="0" smtClean="0"/>
                        <a:t>ont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épèler</a:t>
                      </a:r>
                      <a:r>
                        <a:rPr lang="fr-FR" noProof="0" dirty="0" smtClean="0"/>
                        <a:t>ont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Ils </a:t>
                      </a:r>
                      <a:r>
                        <a:rPr lang="fr-FR" b="1" noProof="0" dirty="0" smtClean="0">
                          <a:solidFill>
                            <a:srgbClr val="FF0000"/>
                          </a:solidFill>
                        </a:rPr>
                        <a:t>achèter</a:t>
                      </a:r>
                      <a:r>
                        <a:rPr lang="fr-FR" noProof="0" dirty="0" smtClean="0"/>
                        <a:t>ont</a:t>
                      </a:r>
                      <a:endParaRPr lang="fr-FR" noProof="0" dirty="0"/>
                    </a:p>
                  </a:txBody>
                  <a:tcPr anchor="ctr"/>
                </a:tc>
              </a:tr>
              <a:tr h="524571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RAPPELER, INTERPELER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PROJETER, REJETER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GELER 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noProof="0" dirty="0" smtClean="0"/>
                        <a:t>SE LEVER, PESER</a:t>
                      </a:r>
                      <a:endParaRPr lang="fr-FR" baseline="0" noProof="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50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Particularités des verbes </a:t>
            </a:r>
            <a:br>
              <a:rPr lang="fr-FR" dirty="0" smtClean="0"/>
            </a:br>
            <a:r>
              <a:rPr lang="fr-FR" dirty="0" smtClean="0"/>
              <a:t>COURIR, MOURIR et ASSEOIR</a:t>
            </a:r>
            <a:endParaRPr lang="fr-FR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554768"/>
              </p:ext>
            </p:extLst>
          </p:nvPr>
        </p:nvGraphicFramePr>
        <p:xfrm>
          <a:off x="457200" y="1700808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COURIR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MOURIR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ASSEOIR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ASSEOIR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Je cou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Je</a:t>
                      </a:r>
                      <a:r>
                        <a:rPr lang="fr-FR" baseline="0" dirty="0" smtClean="0"/>
                        <a:t> mou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baseline="0" dirty="0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J’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assiér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J’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assoir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ai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Tu cou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Tu mou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assiér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assoir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cou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mou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assiér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assoir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a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Nous cou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Nous mou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assiér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assoir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Vous</a:t>
                      </a:r>
                      <a:r>
                        <a:rPr lang="fr-FR" baseline="0" dirty="0" smtClean="0"/>
                        <a:t> cou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baseline="0" dirty="0" smtClean="0">
                          <a:solidFill>
                            <a:srgbClr val="0070C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Vous mou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assiér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assoir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cou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mou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rr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assiér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assoir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ont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86395" y="486916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 tooltip="Conjugaison du verbe accourir"/>
              </a:rPr>
              <a:t>Remarque: </a:t>
            </a:r>
            <a:r>
              <a:rPr lang="fr-FR" dirty="0"/>
              <a:t> </a:t>
            </a:r>
            <a:r>
              <a:rPr lang="fr-FR" dirty="0" smtClean="0"/>
              <a:t>doublement du </a:t>
            </a:r>
            <a:r>
              <a:rPr lang="fr-FR" b="1" dirty="0">
                <a:solidFill>
                  <a:srgbClr val="FF0000"/>
                </a:solidFill>
              </a:rPr>
              <a:t>r </a:t>
            </a:r>
            <a:r>
              <a:rPr lang="fr-FR" dirty="0"/>
              <a:t>au futur et au conditionnel présent : je mou</a:t>
            </a:r>
            <a:r>
              <a:rPr lang="fr-FR" b="1" dirty="0">
                <a:solidFill>
                  <a:srgbClr val="FF0000"/>
                </a:solidFill>
              </a:rPr>
              <a:t>rr</a:t>
            </a:r>
            <a:r>
              <a:rPr lang="fr-FR" dirty="0"/>
              <a:t>ai... De plus, mourir s'emploie avec être à tous les temps.</a:t>
            </a:r>
            <a:endParaRPr lang="fr-FR" dirty="0" smtClean="0">
              <a:hlinkClick r:id="rId2" tooltip="Conjugaison du verbe accourir"/>
            </a:endParaRPr>
          </a:p>
          <a:p>
            <a:r>
              <a:rPr lang="fr-FR" dirty="0" smtClean="0">
                <a:hlinkClick r:id="rId2" tooltip="Conjugaison du verbe accourir"/>
              </a:rPr>
              <a:t>accourir</a:t>
            </a:r>
            <a:r>
              <a:rPr lang="fr-FR" dirty="0"/>
              <a:t> - </a:t>
            </a:r>
            <a:r>
              <a:rPr lang="fr-FR" dirty="0">
                <a:hlinkClick r:id="rId3" tooltip="Conjugaison du verbe concourir"/>
              </a:rPr>
              <a:t>concourir</a:t>
            </a:r>
            <a:r>
              <a:rPr lang="fr-FR" dirty="0"/>
              <a:t> - </a:t>
            </a:r>
            <a:r>
              <a:rPr lang="fr-FR" dirty="0">
                <a:hlinkClick r:id="rId4" tooltip="Conjugaison du verbe courir"/>
              </a:rPr>
              <a:t>courir</a:t>
            </a:r>
            <a:r>
              <a:rPr lang="fr-FR" dirty="0"/>
              <a:t> - </a:t>
            </a:r>
            <a:r>
              <a:rPr lang="fr-FR" dirty="0">
                <a:hlinkClick r:id="rId5" tooltip="Conjugaison du verbe discourir"/>
              </a:rPr>
              <a:t>discourir</a:t>
            </a:r>
            <a:r>
              <a:rPr lang="fr-FR" dirty="0"/>
              <a:t> - </a:t>
            </a:r>
            <a:r>
              <a:rPr lang="fr-FR" dirty="0">
                <a:hlinkClick r:id="rId6" tooltip="Conjugaison du verbe encourir"/>
              </a:rPr>
              <a:t>encourir</a:t>
            </a:r>
            <a:r>
              <a:rPr lang="fr-FR" dirty="0"/>
              <a:t> - </a:t>
            </a:r>
            <a:r>
              <a:rPr lang="fr-FR" dirty="0">
                <a:hlinkClick r:id="rId7" tooltip="Conjugaison du verbe parcourir"/>
              </a:rPr>
              <a:t>parcourir</a:t>
            </a:r>
            <a:r>
              <a:rPr lang="fr-FR" dirty="0"/>
              <a:t> - </a:t>
            </a:r>
            <a:r>
              <a:rPr lang="fr-FR" dirty="0">
                <a:hlinkClick r:id="rId8" tooltip="Conjugaison du verbe recourir"/>
              </a:rPr>
              <a:t>recourir</a:t>
            </a:r>
            <a:r>
              <a:rPr lang="fr-FR" dirty="0"/>
              <a:t> - </a:t>
            </a:r>
            <a:r>
              <a:rPr lang="fr-FR" dirty="0" smtClean="0">
                <a:hlinkClick r:id="rId9" tooltip="Conjugaison du verbe secourir"/>
              </a:rPr>
              <a:t>secourir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562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398</Words>
  <Application>Microsoft Office PowerPoint</Application>
  <PresentationFormat>Presentación en pantalla (4:3)</PresentationFormat>
  <Paragraphs>171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Tema de Office</vt:lpstr>
      <vt:lpstr>1_Tema de Office</vt:lpstr>
      <vt:lpstr>Le futur</vt:lpstr>
      <vt:lpstr>15 verbes irréguliers au futur</vt:lpstr>
      <vt:lpstr>Verbes en –YER </vt:lpstr>
      <vt:lpstr>Les verbes en –RE </vt:lpstr>
      <vt:lpstr>Les verbes en –ELER, –ETER, –E…ER  </vt:lpstr>
      <vt:lpstr>Particularités des verbes  COURIR, MOURIR et ASSEOIR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 de l’indicatif</dc:title>
  <dc:creator>profesor</dc:creator>
  <cp:lastModifiedBy>Xavier Ayén Pasamonte</cp:lastModifiedBy>
  <cp:revision>73</cp:revision>
  <cp:lastPrinted>2019-01-29T09:15:32Z</cp:lastPrinted>
  <dcterms:created xsi:type="dcterms:W3CDTF">2014-10-29T08:20:17Z</dcterms:created>
  <dcterms:modified xsi:type="dcterms:W3CDTF">2019-01-29T09:17:47Z</dcterms:modified>
</cp:coreProperties>
</file>