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692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20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132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039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001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091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49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2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95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17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933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42C70-7E78-4E17-BE31-1C66F4502267}" type="datetimeFigureOut">
              <a:rPr lang="es-ES" smtClean="0"/>
              <a:t>03/10/2018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BA4C8-A02C-473A-BC38-CE29E9D617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979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Verbes</a:t>
            </a:r>
            <a:r>
              <a:rPr lang="es-ES" dirty="0" smtClean="0"/>
              <a:t> en -ER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</a:rPr>
              <a:t>Présent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1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970856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PRÉSENT des verbes du 1</a:t>
            </a:r>
            <a:r>
              <a:rPr lang="fr-FR" sz="2800" baseline="30000" dirty="0"/>
              <a:t>er</a:t>
            </a:r>
            <a:r>
              <a:rPr lang="fr-FR" sz="2800" dirty="0"/>
              <a:t> groupe: </a:t>
            </a:r>
            <a:r>
              <a:rPr lang="fr-FR" sz="2800" b="1" dirty="0"/>
              <a:t>-</a:t>
            </a:r>
            <a:r>
              <a:rPr lang="fr-FR" sz="2800" b="1" dirty="0"/>
              <a:t>ER 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1800" dirty="0"/>
              <a:t>Les terminaisons des verbes en -ER sont toujours: </a:t>
            </a:r>
            <a:r>
              <a:rPr lang="fr-FR" sz="1800" dirty="0">
                <a:solidFill>
                  <a:srgbClr val="0070C0"/>
                </a:solidFill>
              </a:rPr>
              <a:t>_</a:t>
            </a:r>
            <a:r>
              <a:rPr lang="fr-FR" sz="1800" b="1" dirty="0">
                <a:solidFill>
                  <a:srgbClr val="0070C0"/>
                </a:solidFill>
              </a:rPr>
              <a:t>e</a:t>
            </a:r>
            <a:r>
              <a:rPr lang="fr-FR" sz="1800" dirty="0">
                <a:solidFill>
                  <a:srgbClr val="0070C0"/>
                </a:solidFill>
              </a:rPr>
              <a:t>; _</a:t>
            </a:r>
            <a:r>
              <a:rPr lang="fr-FR" sz="1800" b="1" dirty="0">
                <a:solidFill>
                  <a:srgbClr val="0070C0"/>
                </a:solidFill>
              </a:rPr>
              <a:t>es</a:t>
            </a:r>
            <a:r>
              <a:rPr lang="fr-FR" sz="1800" dirty="0">
                <a:solidFill>
                  <a:srgbClr val="0070C0"/>
                </a:solidFill>
              </a:rPr>
              <a:t>; _</a:t>
            </a:r>
            <a:r>
              <a:rPr lang="fr-FR" sz="1800" b="1" dirty="0">
                <a:solidFill>
                  <a:srgbClr val="0070C0"/>
                </a:solidFill>
              </a:rPr>
              <a:t>e</a:t>
            </a:r>
            <a:r>
              <a:rPr lang="fr-FR" sz="1800" dirty="0">
                <a:solidFill>
                  <a:srgbClr val="0070C0"/>
                </a:solidFill>
              </a:rPr>
              <a:t>; </a:t>
            </a:r>
            <a:r>
              <a:rPr lang="fr-FR" sz="1800" dirty="0"/>
              <a:t>_</a:t>
            </a:r>
            <a:r>
              <a:rPr lang="fr-FR" sz="1800" b="1" dirty="0" err="1">
                <a:solidFill>
                  <a:srgbClr val="FF0000"/>
                </a:solidFill>
              </a:rPr>
              <a:t>ons</a:t>
            </a:r>
            <a:r>
              <a:rPr lang="fr-FR" sz="1800" dirty="0"/>
              <a:t>; _</a:t>
            </a:r>
            <a:r>
              <a:rPr lang="fr-FR" sz="1800" b="1" dirty="0" err="1">
                <a:solidFill>
                  <a:srgbClr val="FF0000"/>
                </a:solidFill>
              </a:rPr>
              <a:t>ez</a:t>
            </a:r>
            <a:r>
              <a:rPr lang="fr-FR" sz="1800" dirty="0"/>
              <a:t>; </a:t>
            </a:r>
            <a:r>
              <a:rPr lang="fr-FR" sz="1800" dirty="0">
                <a:solidFill>
                  <a:srgbClr val="0070C0"/>
                </a:solidFill>
              </a:rPr>
              <a:t>_</a:t>
            </a:r>
            <a:r>
              <a:rPr lang="fr-FR" sz="1800" b="1" dirty="0" err="1" smtClean="0">
                <a:solidFill>
                  <a:srgbClr val="0070C0"/>
                </a:solidFill>
              </a:rPr>
              <a:t>ent</a:t>
            </a:r>
            <a:r>
              <a:rPr lang="fr-FR" sz="1800" b="1" dirty="0" smtClean="0">
                <a:solidFill>
                  <a:srgbClr val="0070C0"/>
                </a:solidFill>
              </a:rPr>
              <a:t> </a:t>
            </a:r>
            <a:endParaRPr lang="fr-FR" sz="18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/>
          </p:nvPr>
        </p:nvGraphicFramePr>
        <p:xfrm>
          <a:off x="2063552" y="1268764"/>
          <a:ext cx="1895872" cy="378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1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PARLER</a:t>
                      </a:r>
                      <a:endParaRPr lang="fr-FR" dirty="0"/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Je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Tu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Nous parl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Vous parl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parl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/>
          </p:nvPr>
        </p:nvGraphicFramePr>
        <p:xfrm>
          <a:off x="8256240" y="1268764"/>
          <a:ext cx="2160240" cy="378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</a:tblGrid>
              <a:tr h="52832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TRAVAILLER</a:t>
                      </a:r>
                      <a:endParaRPr lang="fr-FR" dirty="0"/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Je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Tu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Nous travaill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Vous travaill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41947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travaill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/>
          </p:nvPr>
        </p:nvGraphicFramePr>
        <p:xfrm>
          <a:off x="6192010" y="1268764"/>
          <a:ext cx="1895872" cy="378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1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HABITER</a:t>
                      </a:r>
                      <a:endParaRPr lang="fr-FR" dirty="0"/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J’habit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Tu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Il, elle, on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Nous habit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Vous habit</a:t>
                      </a:r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161">
                <a:tc>
                  <a:txBody>
                    <a:bodyPr/>
                    <a:lstStyle/>
                    <a:p>
                      <a:r>
                        <a:rPr lang="fr-FR" dirty="0" smtClean="0"/>
                        <a:t>Ils, elles habit</a:t>
                      </a:r>
                      <a:r>
                        <a:rPr lang="fr-FR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/>
          </p:nvPr>
        </p:nvGraphicFramePr>
        <p:xfrm>
          <a:off x="4127781" y="1268763"/>
          <a:ext cx="1895872" cy="37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S’APPELER</a:t>
                      </a:r>
                      <a:endParaRPr lang="fr-FR" sz="1800" dirty="0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Je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Tu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Il, elle, on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s’</a:t>
                      </a:r>
                      <a:r>
                        <a:rPr lang="fr-FR" sz="1600" dirty="0" smtClean="0"/>
                        <a:t>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Nous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nous</a:t>
                      </a:r>
                      <a:r>
                        <a:rPr lang="fr-FR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dirty="0" smtClean="0"/>
                        <a:t>appe</a:t>
                      </a:r>
                      <a:r>
                        <a:rPr lang="fr-FR" sz="1600" b="1" u="sng" dirty="0" smtClean="0">
                          <a:solidFill>
                            <a:srgbClr val="0070C0"/>
                          </a:solidFill>
                        </a:rPr>
                        <a:t>l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Vous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vous</a:t>
                      </a:r>
                      <a:r>
                        <a:rPr lang="fr-FR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600" dirty="0" smtClean="0"/>
                        <a:t>appe</a:t>
                      </a:r>
                      <a:r>
                        <a:rPr lang="fr-FR" sz="1600" b="1" u="sng" dirty="0" smtClean="0">
                          <a:solidFill>
                            <a:srgbClr val="0070C0"/>
                          </a:solidFill>
                        </a:rPr>
                        <a:t>l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Ils, elles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sz="1600" dirty="0" smtClean="0"/>
                        <a:t>’appell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116072" y="5157193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/>
              <a:t>Exemples</a:t>
            </a:r>
            <a:r>
              <a:rPr lang="fr-FR" sz="1600" i="1" dirty="0"/>
              <a:t>:</a:t>
            </a:r>
          </a:p>
          <a:p>
            <a:r>
              <a:rPr lang="fr-FR" sz="1600" i="1" dirty="0"/>
              <a:t>Je</a:t>
            </a:r>
            <a:r>
              <a:rPr lang="fr-FR" sz="1600" i="1" dirty="0">
                <a:solidFill>
                  <a:srgbClr val="FF0000"/>
                </a:solidFill>
              </a:rPr>
              <a:t> </a:t>
            </a:r>
            <a:r>
              <a:rPr lang="fr-FR" sz="1600" i="1" dirty="0"/>
              <a:t>parl</a:t>
            </a:r>
            <a:r>
              <a:rPr lang="fr-FR" sz="1600" b="1" i="1" dirty="0">
                <a:solidFill>
                  <a:srgbClr val="0070C0"/>
                </a:solidFill>
              </a:rPr>
              <a:t>e</a:t>
            </a:r>
            <a:r>
              <a:rPr lang="fr-FR" sz="1600" i="1" dirty="0">
                <a:solidFill>
                  <a:srgbClr val="FF0000"/>
                </a:solidFill>
              </a:rPr>
              <a:t> </a:t>
            </a:r>
            <a:r>
              <a:rPr lang="fr-FR" sz="1600" i="1" dirty="0"/>
              <a:t>français.</a:t>
            </a:r>
          </a:p>
          <a:p>
            <a:r>
              <a:rPr lang="fr-FR" sz="1600" i="1" dirty="0"/>
              <a:t>Il s’appell</a:t>
            </a:r>
            <a:r>
              <a:rPr lang="fr-FR" sz="1600" b="1" i="1" dirty="0">
                <a:solidFill>
                  <a:srgbClr val="0070C0"/>
                </a:solidFill>
              </a:rPr>
              <a:t>e</a:t>
            </a:r>
            <a:r>
              <a:rPr lang="fr-FR" sz="1600" i="1" dirty="0">
                <a:solidFill>
                  <a:srgbClr val="FF0000"/>
                </a:solidFill>
              </a:rPr>
              <a:t> </a:t>
            </a:r>
            <a:r>
              <a:rPr lang="fr-FR" sz="1600" i="1" dirty="0"/>
              <a:t>Sylvain.</a:t>
            </a:r>
          </a:p>
          <a:p>
            <a:r>
              <a:rPr lang="fr-FR" sz="1600" i="1" dirty="0"/>
              <a:t>Nous habit</a:t>
            </a:r>
            <a:r>
              <a:rPr lang="fr-FR" sz="1600" i="1" dirty="0">
                <a:solidFill>
                  <a:srgbClr val="FF0000"/>
                </a:solidFill>
              </a:rPr>
              <a:t>ons </a:t>
            </a:r>
            <a:r>
              <a:rPr lang="fr-FR" sz="1600" i="1" dirty="0"/>
              <a:t>à Lyon.</a:t>
            </a:r>
          </a:p>
          <a:p>
            <a:r>
              <a:rPr lang="fr-FR" sz="1600" i="1" dirty="0"/>
              <a:t>Vous travaill</a:t>
            </a:r>
            <a:r>
              <a:rPr lang="fr-FR" sz="1600" i="1" dirty="0">
                <a:solidFill>
                  <a:srgbClr val="FF0000"/>
                </a:solidFill>
              </a:rPr>
              <a:t>ez </a:t>
            </a:r>
            <a:r>
              <a:rPr lang="fr-FR" sz="1600" i="1" dirty="0"/>
              <a:t>de 9 heures à 18 heures.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17456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Les </a:t>
            </a:r>
            <a:r>
              <a:rPr lang="fr-FR" sz="2800" dirty="0"/>
              <a:t>terminaisons des verbes </a:t>
            </a:r>
            <a:r>
              <a:rPr lang="fr-FR" sz="2800" dirty="0"/>
              <a:t>du 1</a:t>
            </a:r>
            <a:r>
              <a:rPr lang="fr-FR" sz="2800" baseline="30000" dirty="0"/>
              <a:t>er</a:t>
            </a:r>
            <a:r>
              <a:rPr lang="fr-FR" sz="2800" dirty="0"/>
              <a:t> groupe en –</a:t>
            </a:r>
            <a:r>
              <a:rPr lang="fr-FR" sz="2800" dirty="0"/>
              <a:t>ER </a:t>
            </a:r>
            <a:endParaRPr lang="fr-FR" sz="28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/>
          </p:nvPr>
        </p:nvGraphicFramePr>
        <p:xfrm>
          <a:off x="3071664" y="1988840"/>
          <a:ext cx="60960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INFINITIF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muettes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Terminaisons sonores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Modifications 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Exemple: PARL</a:t>
                      </a: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[parl</a:t>
                      </a: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é</a:t>
                      </a: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Je  -------------</a:t>
                      </a:r>
                      <a:r>
                        <a:rPr lang="fr-FR" sz="1600" b="1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  <a:r>
                        <a:rPr lang="fr-FR" sz="1600" dirty="0" smtClean="0"/>
                        <a:t> </a:t>
                      </a:r>
                    </a:p>
                    <a:p>
                      <a:r>
                        <a:rPr lang="fr-FR" sz="1600" dirty="0" smtClean="0"/>
                        <a:t>Tu</a:t>
                      </a:r>
                      <a:r>
                        <a:rPr lang="fr-FR" sz="1600" baseline="0" dirty="0" smtClean="0"/>
                        <a:t> ------------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es</a:t>
                      </a:r>
                      <a:endParaRPr lang="fr-FR" sz="16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fr-FR" sz="1600" dirty="0" smtClean="0"/>
                        <a:t>il,</a:t>
                      </a:r>
                      <a:r>
                        <a:rPr lang="fr-FR" sz="1600" baseline="0" dirty="0" smtClean="0"/>
                        <a:t> elle, on ---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e</a:t>
                      </a:r>
                    </a:p>
                    <a:p>
                      <a:r>
                        <a:rPr lang="fr-FR" sz="1600" baseline="0" dirty="0" smtClean="0"/>
                        <a:t>Ils, elles ---</a:t>
                      </a:r>
                      <a:r>
                        <a:rPr lang="fr-FR" sz="1600" b="1" baseline="0" dirty="0" err="1" smtClean="0">
                          <a:solidFill>
                            <a:srgbClr val="0070C0"/>
                          </a:solidFill>
                        </a:rPr>
                        <a:t>ent</a:t>
                      </a:r>
                      <a:endParaRPr lang="fr-FR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fr-FR" sz="1600" b="1" baseline="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[</a:t>
                      </a:r>
                      <a:r>
                        <a:rPr lang="fr-FR" sz="1600" b="1" baseline="0" dirty="0" err="1" smtClean="0">
                          <a:solidFill>
                            <a:srgbClr val="0070C0"/>
                          </a:solidFill>
                        </a:rPr>
                        <a:t>parl</a:t>
                      </a:r>
                      <a:r>
                        <a:rPr lang="fr-FR" sz="1600" b="1" baseline="0" dirty="0" smtClean="0">
                          <a:solidFill>
                            <a:srgbClr val="0070C0"/>
                          </a:solidFill>
                        </a:rPr>
                        <a:t>]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 smtClean="0"/>
                    </a:p>
                    <a:p>
                      <a:r>
                        <a:rPr lang="fr-FR" sz="1600" dirty="0" smtClean="0"/>
                        <a:t>Nous ------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ons</a:t>
                      </a:r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sz="1600" dirty="0" smtClean="0"/>
                        <a:t>Vous -------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ez</a:t>
                      </a:r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fr-FR" sz="16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</a:rPr>
                        <a:t>parlõ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[parlé]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À l’écrit, les 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terminaisons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varient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MAIS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il y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a seulement 3 </a:t>
                      </a:r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prononciations</a:t>
                      </a:r>
                    </a:p>
                    <a:p>
                      <a:endParaRPr lang="fr-FR" sz="1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847528" y="479715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u="sng" dirty="0"/>
              <a:t>Exemple</a:t>
            </a:r>
            <a:r>
              <a:rPr lang="fr-FR" sz="1600" i="1" dirty="0"/>
              <a:t>: </a:t>
            </a:r>
          </a:p>
          <a:p>
            <a:r>
              <a:rPr lang="fr-FR" sz="1600" i="1" dirty="0"/>
              <a:t>Je </a:t>
            </a:r>
            <a:r>
              <a:rPr lang="fr-FR" sz="1600" b="1" i="1" dirty="0"/>
              <a:t>parl</a:t>
            </a:r>
            <a:r>
              <a:rPr lang="fr-FR" sz="1600" b="1" i="1" dirty="0">
                <a:solidFill>
                  <a:srgbClr val="0070C0"/>
                </a:solidFill>
              </a:rPr>
              <a:t>e</a:t>
            </a:r>
            <a:r>
              <a:rPr lang="fr-FR" sz="1600" i="1" dirty="0">
                <a:solidFill>
                  <a:srgbClr val="0070C0"/>
                </a:solidFill>
              </a:rPr>
              <a:t> </a:t>
            </a:r>
            <a:r>
              <a:rPr lang="fr-FR" sz="1600" i="1" dirty="0"/>
              <a:t>français, mes parents </a:t>
            </a:r>
            <a:r>
              <a:rPr lang="fr-FR" sz="1600" b="1" i="1" dirty="0"/>
              <a:t>parl</a:t>
            </a:r>
            <a:r>
              <a:rPr lang="fr-FR" sz="1600" b="1" i="1" dirty="0">
                <a:solidFill>
                  <a:srgbClr val="0070C0"/>
                </a:solidFill>
              </a:rPr>
              <a:t>ent</a:t>
            </a:r>
            <a:r>
              <a:rPr lang="fr-FR" sz="1600" i="1" dirty="0">
                <a:solidFill>
                  <a:srgbClr val="0070C0"/>
                </a:solidFill>
              </a:rPr>
              <a:t> </a:t>
            </a:r>
            <a:r>
              <a:rPr lang="fr-FR" sz="1600" i="1" dirty="0"/>
              <a:t>français et toi tu </a:t>
            </a:r>
            <a:r>
              <a:rPr lang="fr-FR" sz="1600" b="1" i="1" dirty="0"/>
              <a:t>parl</a:t>
            </a:r>
            <a:r>
              <a:rPr lang="fr-FR" sz="1600" b="1" i="1" dirty="0">
                <a:solidFill>
                  <a:srgbClr val="0070C0"/>
                </a:solidFill>
              </a:rPr>
              <a:t>es</a:t>
            </a:r>
            <a:r>
              <a:rPr lang="fr-FR" sz="1600" i="1" dirty="0">
                <a:solidFill>
                  <a:srgbClr val="0070C0"/>
                </a:solidFill>
              </a:rPr>
              <a:t> </a:t>
            </a:r>
            <a:r>
              <a:rPr lang="fr-FR" sz="1600" i="1" dirty="0"/>
              <a:t>espagnol.</a:t>
            </a:r>
          </a:p>
          <a:p>
            <a:pPr marL="285750" indent="-285750">
              <a:buFont typeface="Wingdings"/>
              <a:buChar char="Ø"/>
            </a:pPr>
            <a:r>
              <a:rPr lang="fr-FR" sz="1600" b="1" i="1" dirty="0"/>
              <a:t>3 orthographes </a:t>
            </a:r>
            <a:r>
              <a:rPr lang="fr-FR" sz="1600" i="1" dirty="0"/>
              <a:t>différentes, mais </a:t>
            </a:r>
            <a:r>
              <a:rPr lang="fr-FR" sz="1600" b="1" i="1" dirty="0"/>
              <a:t>une seule </a:t>
            </a:r>
            <a:r>
              <a:rPr lang="fr-FR" sz="1600" i="1" dirty="0"/>
              <a:t>prononciation: les terminaisons sont </a:t>
            </a:r>
            <a:r>
              <a:rPr lang="fr-FR" sz="1600" b="1" i="1" dirty="0">
                <a:solidFill>
                  <a:srgbClr val="0070C0"/>
                </a:solidFill>
              </a:rPr>
              <a:t>muettes</a:t>
            </a:r>
            <a:r>
              <a:rPr lang="fr-FR" sz="1600" i="1" dirty="0"/>
              <a:t>: [</a:t>
            </a:r>
            <a:r>
              <a:rPr lang="fr-FR" sz="1600" b="1" i="1" dirty="0" err="1">
                <a:solidFill>
                  <a:srgbClr val="0070C0"/>
                </a:solidFill>
              </a:rPr>
              <a:t>parl</a:t>
            </a:r>
            <a:r>
              <a:rPr lang="fr-FR" sz="1600" i="1" dirty="0"/>
              <a:t>]</a:t>
            </a:r>
          </a:p>
          <a:p>
            <a:pPr marL="285750" indent="-285750">
              <a:buFont typeface="Wingdings"/>
              <a:buChar char="Ø"/>
            </a:pPr>
            <a:endParaRPr lang="fr-FR" sz="1600" i="1" dirty="0"/>
          </a:p>
          <a:p>
            <a:r>
              <a:rPr lang="fr-FR" sz="1600" i="1" dirty="0"/>
              <a:t>Nous parl</a:t>
            </a:r>
            <a:r>
              <a:rPr lang="fr-FR" sz="1600" b="1" i="1" dirty="0">
                <a:solidFill>
                  <a:srgbClr val="FF0000"/>
                </a:solidFill>
              </a:rPr>
              <a:t>ons</a:t>
            </a:r>
            <a:r>
              <a:rPr lang="fr-FR" sz="1600" i="1" dirty="0"/>
              <a:t> avec les clients. Vous parl</a:t>
            </a:r>
            <a:r>
              <a:rPr lang="fr-FR" sz="1600" b="1" i="1" dirty="0">
                <a:solidFill>
                  <a:srgbClr val="FF0000"/>
                </a:solidFill>
              </a:rPr>
              <a:t>ez </a:t>
            </a:r>
            <a:r>
              <a:rPr lang="fr-FR" sz="1600" i="1" dirty="0"/>
              <a:t>beaucoup au téléphone.</a:t>
            </a:r>
          </a:p>
          <a:p>
            <a:r>
              <a:rPr lang="fr-FR" sz="1600" i="1" dirty="0"/>
              <a:t>&gt; </a:t>
            </a:r>
            <a:r>
              <a:rPr lang="fr-FR" sz="1600" b="1" i="1" dirty="0"/>
              <a:t>2 orthographes </a:t>
            </a:r>
            <a:r>
              <a:rPr lang="fr-FR" sz="1600" i="1" dirty="0"/>
              <a:t>différentes, </a:t>
            </a:r>
            <a:r>
              <a:rPr lang="fr-FR" sz="1600" b="1" i="1" dirty="0"/>
              <a:t>2 prononciations différentes</a:t>
            </a:r>
            <a:r>
              <a:rPr lang="fr-FR" sz="1600" i="1" dirty="0"/>
              <a:t>, les terminaisons sont </a:t>
            </a:r>
            <a:r>
              <a:rPr lang="fr-FR" sz="1600" b="1" i="1" dirty="0">
                <a:solidFill>
                  <a:srgbClr val="FF0000"/>
                </a:solidFill>
              </a:rPr>
              <a:t>sonores</a:t>
            </a:r>
            <a:r>
              <a:rPr lang="fr-FR" sz="1600" i="1" dirty="0"/>
              <a:t>.</a:t>
            </a:r>
            <a:endParaRPr lang="fr-FR" sz="1600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897483" y="980728"/>
            <a:ext cx="7669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Terminaisons et </a:t>
            </a:r>
            <a:r>
              <a:rPr lang="fr-FR" dirty="0"/>
              <a:t>prononciations: </a:t>
            </a:r>
            <a:r>
              <a:rPr lang="fr-FR" b="1" dirty="0">
                <a:solidFill>
                  <a:srgbClr val="0070C0"/>
                </a:solidFill>
              </a:rPr>
              <a:t>-e, -es, -e,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-</a:t>
            </a:r>
            <a:r>
              <a:rPr lang="fr-FR" b="1" dirty="0" err="1">
                <a:solidFill>
                  <a:srgbClr val="FF0000"/>
                </a:solidFill>
              </a:rPr>
              <a:t>ons</a:t>
            </a:r>
            <a:r>
              <a:rPr lang="fr-FR" b="1" dirty="0">
                <a:solidFill>
                  <a:srgbClr val="FF0000"/>
                </a:solidFill>
              </a:rPr>
              <a:t>, -</a:t>
            </a:r>
            <a:r>
              <a:rPr lang="fr-FR" b="1" dirty="0" err="1">
                <a:solidFill>
                  <a:srgbClr val="FF0000"/>
                </a:solidFill>
              </a:rPr>
              <a:t>ez</a:t>
            </a:r>
            <a:r>
              <a:rPr lang="fr-FR" b="1" dirty="0">
                <a:solidFill>
                  <a:srgbClr val="FF0000"/>
                </a:solidFill>
              </a:rPr>
              <a:t>, </a:t>
            </a:r>
            <a:r>
              <a:rPr lang="fr-FR" dirty="0"/>
              <a:t>-</a:t>
            </a:r>
            <a:r>
              <a:rPr lang="fr-FR" b="1" dirty="0" err="1">
                <a:solidFill>
                  <a:srgbClr val="0070C0"/>
                </a:solidFill>
              </a:rPr>
              <a:t>ent</a:t>
            </a:r>
            <a:endParaRPr lang="fr-FR" b="1" dirty="0">
              <a:solidFill>
                <a:srgbClr val="0070C0"/>
              </a:solidFill>
            </a:endParaRPr>
          </a:p>
          <a:p>
            <a:r>
              <a:rPr lang="fr-FR" b="1" dirty="0">
                <a:solidFill>
                  <a:srgbClr val="0070C0"/>
                </a:solidFill>
              </a:rPr>
              <a:t>En bleu, </a:t>
            </a:r>
            <a:r>
              <a:rPr lang="fr-FR" dirty="0"/>
              <a:t>les terminaisons sont muettes: on ne les prononcent pas.</a:t>
            </a:r>
          </a:p>
          <a:p>
            <a:r>
              <a:rPr lang="fr-FR" b="1" dirty="0">
                <a:solidFill>
                  <a:srgbClr val="FF0000"/>
                </a:solidFill>
              </a:rPr>
              <a:t>En rouge </a:t>
            </a:r>
            <a:r>
              <a:rPr lang="fr-FR" dirty="0"/>
              <a:t>les terminaisons sont sonores: on doit les dire.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7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Panorámica</PresentationFormat>
  <Paragraphs>71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Tema de Office</vt:lpstr>
      <vt:lpstr>Verbes en -ER</vt:lpstr>
      <vt:lpstr>PRÉSENT des verbes du 1er groupe: -ER  Les terminaisons des verbes en -ER sont toujours: _e; _es; _e; _ons; _ez; _ent </vt:lpstr>
      <vt:lpstr>Les terminaisons des verbes du 1er groupe en –ER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Verbes en -ER</dc:title>
  <dc:creator>Xavier Ayén Pasamonte</dc:creator>
  <cp:lastModifiedBy>Xavier Ayén Pasamonte</cp:lastModifiedBy>
  <cp:revision>1</cp:revision>
  <dcterms:created xsi:type="dcterms:W3CDTF">2018-10-03T17:19:16Z</dcterms:created>
  <dcterms:modified xsi:type="dcterms:W3CDTF">2018-10-03T17:19:29Z</dcterms:modified>
</cp:coreProperties>
</file>