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4" r:id="rId4"/>
    <p:sldId id="278" r:id="rId5"/>
    <p:sldId id="279" r:id="rId6"/>
    <p:sldId id="276" r:id="rId7"/>
    <p:sldId id="277" r:id="rId8"/>
    <p:sldId id="265" r:id="rId9"/>
    <p:sldId id="268" r:id="rId10"/>
    <p:sldId id="270" r:id="rId11"/>
    <p:sldId id="258" r:id="rId12"/>
    <p:sldId id="271" r:id="rId13"/>
    <p:sldId id="269" r:id="rId14"/>
    <p:sldId id="272" r:id="rId15"/>
    <p:sldId id="273"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D72EEFA-E94E-418C-888B-2CB73918DF3C}" type="datetimeFigureOut">
              <a:rPr lang="es-ES" smtClean="0"/>
              <a:pPr/>
              <a:t>13/12/2016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F710141-8BB4-4CFE-B0DD-2BB6AF8A24E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72EEFA-E94E-418C-888B-2CB73918DF3C}" type="datetimeFigureOut">
              <a:rPr lang="es-ES" smtClean="0"/>
              <a:pPr/>
              <a:t>13/12/2016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10141-8BB4-4CFE-B0DD-2BB6AF8A24E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bourse.lepoint.fr/indices/details.html?ID_NOTATION=324913" TargetMode="External"/><Relationship Id="rId3" Type="http://schemas.openxmlformats.org/officeDocument/2006/relationships/hyperlink" Target="http://bourse.lepoint.fr/indices/details.html?ID_NOTATION=325013" TargetMode="External"/><Relationship Id="rId7" Type="http://schemas.openxmlformats.org/officeDocument/2006/relationships/hyperlink" Target="http://bourse.lepoint.fr/indices/details.html?ID_NOTATION=325104" TargetMode="External"/><Relationship Id="rId2" Type="http://schemas.openxmlformats.org/officeDocument/2006/relationships/hyperlink" Target="http://bourse.lepoint.fr/indices/details.html?ID_NOTATION=324965" TargetMode="External"/><Relationship Id="rId1" Type="http://schemas.openxmlformats.org/officeDocument/2006/relationships/slideLayout" Target="../slideLayouts/slideLayout2.xml"/><Relationship Id="rId6" Type="http://schemas.openxmlformats.org/officeDocument/2006/relationships/hyperlink" Target="http://bourse.lepoint.fr/indices/details.html?ID_NOTATION=324977" TargetMode="External"/><Relationship Id="rId5" Type="http://schemas.openxmlformats.org/officeDocument/2006/relationships/hyperlink" Target="http://bourse.lepoint.fr/indices/details.html?ID_NOTATION=20735" TargetMode="External"/><Relationship Id="rId4" Type="http://schemas.openxmlformats.org/officeDocument/2006/relationships/hyperlink" Target="http://bourse.lepoint.fr/indices/details.html?ID_NOTATION=1277493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24745"/>
            <a:ext cx="7772400" cy="2475706"/>
          </a:xfrm>
        </p:spPr>
        <p:txBody>
          <a:bodyPr>
            <a:normAutofit fontScale="90000"/>
          </a:bodyPr>
          <a:lstStyle/>
          <a:p>
            <a:r>
              <a:rPr lang="es-ES" dirty="0" err="1" smtClean="0"/>
              <a:t>Variations</a:t>
            </a:r>
            <a:r>
              <a:rPr lang="es-ES" dirty="0" smtClean="0"/>
              <a:t> </a:t>
            </a:r>
            <a:r>
              <a:rPr lang="es-ES" dirty="0"/>
              <a:t/>
            </a:r>
            <a:br>
              <a:rPr lang="es-ES" dirty="0"/>
            </a:br>
            <a:r>
              <a:rPr lang="es-ES" dirty="0" err="1" smtClean="0"/>
              <a:t>P</a:t>
            </a:r>
            <a:r>
              <a:rPr lang="es-ES" dirty="0" err="1" smtClean="0"/>
              <a:t>roportions</a:t>
            </a:r>
            <a:r>
              <a:rPr lang="es-ES" dirty="0" smtClean="0"/>
              <a:t/>
            </a:r>
            <a:br>
              <a:rPr lang="es-ES" dirty="0" smtClean="0"/>
            </a:br>
            <a:r>
              <a:rPr lang="es-ES" dirty="0" err="1" smtClean="0"/>
              <a:t>G</a:t>
            </a:r>
            <a:r>
              <a:rPr lang="es-ES" dirty="0" err="1" smtClean="0"/>
              <a:t>raphiques</a:t>
            </a:r>
            <a:r>
              <a:rPr lang="es-ES" dirty="0" smtClean="0"/>
              <a:t> </a:t>
            </a:r>
            <a:r>
              <a:rPr lang="es-ES" dirty="0"/>
              <a:t/>
            </a:r>
            <a:br>
              <a:rPr lang="es-ES" dirty="0"/>
            </a:br>
            <a:r>
              <a:rPr lang="es-ES" dirty="0" err="1" smtClean="0"/>
              <a:t>Statistiques</a:t>
            </a:r>
            <a:endParaRPr lang="es-ES" dirty="0"/>
          </a:p>
        </p:txBody>
      </p:sp>
      <p:sp>
        <p:nvSpPr>
          <p:cNvPr id="3" name="2 Subtítulo"/>
          <p:cNvSpPr>
            <a:spLocks noGrp="1"/>
          </p:cNvSpPr>
          <p:nvPr>
            <p:ph type="subTitle" idx="1"/>
          </p:nvPr>
        </p:nvSpPr>
        <p:spPr/>
        <p:txBody>
          <a:bodyPr/>
          <a:lstStyle/>
          <a:p>
            <a:r>
              <a:rPr lang="es-ES" dirty="0" smtClean="0"/>
              <a:t>(</a:t>
            </a:r>
            <a:r>
              <a:rPr lang="es-ES" smtClean="0"/>
              <a:t>niveau</a:t>
            </a:r>
            <a:r>
              <a:rPr lang="es-ES" dirty="0" smtClean="0"/>
              <a:t> B1)</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507288" cy="850106"/>
          </a:xfrm>
        </p:spPr>
        <p:txBody>
          <a:bodyPr>
            <a:normAutofit/>
          </a:bodyPr>
          <a:lstStyle/>
          <a:p>
            <a:r>
              <a:rPr lang="fr-FR" sz="3200" dirty="0"/>
              <a:t>Quelques expressions pour parler d’un graphique</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7925078"/>
              </p:ext>
            </p:extLst>
          </p:nvPr>
        </p:nvGraphicFramePr>
        <p:xfrm>
          <a:off x="457200" y="1600200"/>
          <a:ext cx="8229600" cy="452120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fr-FR" dirty="0"/>
                    </a:p>
                  </a:txBody>
                  <a:tcPr/>
                </a:tc>
                <a:tc>
                  <a:txBody>
                    <a:bodyPr/>
                    <a:lstStyle/>
                    <a:p>
                      <a:endParaRPr lang="fr-F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Ce graphique représente…</a:t>
                      </a:r>
                      <a:endParaRPr lang="es-ES" sz="2400" dirty="0" smtClean="0">
                        <a:solidFill>
                          <a:schemeClr val="tx1"/>
                        </a:solidFill>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des valeurs absolues : 50</a:t>
                      </a:r>
                      <a:endParaRPr lang="es-ES" sz="2400" dirty="0" smtClean="0">
                        <a:solidFill>
                          <a:schemeClr val="tx1"/>
                        </a:solidFill>
                        <a:effectLs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Le diagramme illustre…</a:t>
                      </a:r>
                      <a:endParaRPr lang="es-ES" sz="2400" dirty="0" smtClean="0">
                        <a:solidFill>
                          <a:schemeClr val="tx1"/>
                        </a:solidFill>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des pourcentages : 5,5 % (prononcer cinq virgule 5 pour cent)</a:t>
                      </a:r>
                      <a:endParaRPr lang="es-ES" sz="2400" dirty="0" smtClean="0">
                        <a:solidFill>
                          <a:schemeClr val="tx1"/>
                        </a:solidFill>
                        <a:effectLs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La courbe illustre…</a:t>
                      </a:r>
                      <a:endParaRPr lang="es-ES" sz="2400" dirty="0" smtClean="0">
                        <a:solidFill>
                          <a:schemeClr val="tx1"/>
                        </a:solidFill>
                        <a:effectLst/>
                      </a:endParaRPr>
                    </a:p>
                  </a:txBody>
                  <a:tcPr/>
                </a:tc>
                <a:tc>
                  <a:txBody>
                    <a:bodyPr/>
                    <a:lstStyle/>
                    <a:p>
                      <a:endParaRPr lang="fr-F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Comme l’indique la légende…</a:t>
                      </a:r>
                      <a:endParaRPr lang="es-ES" sz="2400" dirty="0" smtClean="0">
                        <a:solidFill>
                          <a:schemeClr val="tx1"/>
                        </a:solidFill>
                        <a:effectLst/>
                      </a:endParaRPr>
                    </a:p>
                  </a:txBody>
                  <a:tcPr/>
                </a:tc>
                <a:tc>
                  <a:txBody>
                    <a:bodyPr/>
                    <a:lstStyle/>
                    <a:p>
                      <a:endParaRPr lang="fr-F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En ordonnée, nous avons indiqué…</a:t>
                      </a:r>
                      <a:endParaRPr lang="es-ES" sz="2400" dirty="0" smtClean="0">
                        <a:solidFill>
                          <a:schemeClr val="tx1"/>
                        </a:solidFill>
                        <a:effectLst/>
                      </a:endParaRPr>
                    </a:p>
                  </a:txBody>
                  <a:tcPr/>
                </a:tc>
                <a:tc>
                  <a:txBody>
                    <a:bodyPr/>
                    <a:lstStyle/>
                    <a:p>
                      <a:endParaRPr lang="fr-F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En abscisse, on trouve…</a:t>
                      </a:r>
                      <a:endParaRPr lang="es-ES" sz="2400" dirty="0" smtClean="0">
                        <a:solidFill>
                          <a:schemeClr val="tx1"/>
                        </a:solidFill>
                        <a:effectLst/>
                      </a:endParaRPr>
                    </a:p>
                  </a:txBody>
                  <a:tcPr/>
                </a:tc>
                <a:tc>
                  <a:txBody>
                    <a:bodyPr/>
                    <a:lstStyle/>
                    <a:p>
                      <a:endParaRPr lang="fr-F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chemeClr val="tx1"/>
                          </a:solidFill>
                          <a:effectLst/>
                        </a:rPr>
                        <a:t>On constate que la courbe monte / descend / reste stable</a:t>
                      </a:r>
                      <a:endParaRPr lang="es-ES" sz="2400" dirty="0" smtClean="0">
                        <a:solidFill>
                          <a:schemeClr val="tx1"/>
                        </a:solidFill>
                        <a:effectLst/>
                        <a:latin typeface="+mn-lt"/>
                        <a:ea typeface="Calibri"/>
                        <a:cs typeface="Times New Roman"/>
                      </a:endParaRPr>
                    </a:p>
                    <a:p>
                      <a:endParaRPr lang="fr-FR" dirty="0"/>
                    </a:p>
                  </a:txBody>
                  <a:tcPr/>
                </a:tc>
                <a:tc>
                  <a:txBody>
                    <a:bodyPr/>
                    <a:lstStyle/>
                    <a:p>
                      <a:endParaRPr lang="fr-FR"/>
                    </a:p>
                  </a:txBody>
                  <a:tcPr/>
                </a:tc>
              </a:tr>
              <a:tr h="370840">
                <a:tc>
                  <a:txBody>
                    <a:bodyPr/>
                    <a:lstStyle/>
                    <a:p>
                      <a:endParaRPr lang="fr-FR"/>
                    </a:p>
                  </a:txBody>
                  <a:tcPr/>
                </a:tc>
                <a:tc>
                  <a:txBody>
                    <a:bodyPr/>
                    <a:lstStyle/>
                    <a:p>
                      <a:endParaRPr lang="fr-FR"/>
                    </a:p>
                  </a:txBody>
                  <a:tcPr/>
                </a:tc>
              </a:tr>
              <a:tr h="370840">
                <a:tc>
                  <a:txBody>
                    <a:bodyPr/>
                    <a:lstStyle/>
                    <a:p>
                      <a:endParaRPr lang="fr-FR"/>
                    </a:p>
                  </a:txBody>
                  <a:tcPr/>
                </a:tc>
                <a:tc>
                  <a:txBody>
                    <a:bodyPr/>
                    <a:lstStyle/>
                    <a:p>
                      <a:endParaRPr lang="fr-FR" dirty="0"/>
                    </a:p>
                  </a:txBody>
                  <a:tcPr/>
                </a:tc>
              </a:tr>
            </a:tbl>
          </a:graphicData>
        </a:graphic>
      </p:graphicFrame>
    </p:spTree>
    <p:extLst>
      <p:ext uri="{BB962C8B-B14F-4D97-AF65-F5344CB8AC3E}">
        <p14:creationId xmlns:p14="http://schemas.microsoft.com/office/powerpoint/2010/main" val="4043484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251520" y="274638"/>
            <a:ext cx="8435280" cy="1143000"/>
          </a:xfrm>
        </p:spPr>
        <p:txBody>
          <a:bodyPr>
            <a:normAutofit/>
          </a:bodyPr>
          <a:lstStyle/>
          <a:p>
            <a:r>
              <a:rPr lang="fr-FR" sz="3200" dirty="0"/>
              <a:t>Quelques expressions pour </a:t>
            </a:r>
            <a:r>
              <a:rPr lang="fr-FR" sz="3200" dirty="0"/>
              <a:t>reformuler </a:t>
            </a:r>
            <a:r>
              <a:rPr lang="fr-FR" sz="3200" dirty="0" smtClean="0"/>
              <a:t>les proportions</a:t>
            </a:r>
            <a:endParaRPr lang="fr-FR" sz="3200" dirty="0"/>
          </a:p>
        </p:txBody>
      </p:sp>
      <p:sp>
        <p:nvSpPr>
          <p:cNvPr id="10" name="9 Marcador de contenido"/>
          <p:cNvSpPr>
            <a:spLocks noGrp="1"/>
          </p:cNvSpPr>
          <p:nvPr>
            <p:ph idx="1"/>
          </p:nvPr>
        </p:nvSpPr>
        <p:spPr/>
        <p:txBody>
          <a:bodyPr>
            <a:normAutofit/>
          </a:bodyPr>
          <a:lstStyle/>
          <a:p>
            <a:r>
              <a:rPr lang="fr-FR" dirty="0" smtClean="0"/>
              <a:t>la </a:t>
            </a:r>
            <a:r>
              <a:rPr lang="fr-FR" dirty="0"/>
              <a:t>moitié – un tiers – un quart – un cinquième</a:t>
            </a:r>
          </a:p>
          <a:p>
            <a:r>
              <a:rPr lang="fr-FR" dirty="0"/>
              <a:t>plus de la moitié – près de la moitié – moins d’un quart de</a:t>
            </a:r>
          </a:p>
          <a:p>
            <a:r>
              <a:rPr lang="fr-FR" dirty="0"/>
              <a:t>environs un tiers</a:t>
            </a:r>
          </a:p>
          <a:p>
            <a:r>
              <a:rPr lang="fr-FR" dirty="0"/>
              <a:t>la majorité des – la plupart – un grand nombre – presque tous</a:t>
            </a:r>
          </a:p>
          <a:p>
            <a:r>
              <a:rPr lang="fr-FR" dirty="0"/>
              <a:t>une minorité de – très peu de</a:t>
            </a:r>
          </a:p>
          <a:p>
            <a:endParaRPr lang="fr-FR" dirty="0"/>
          </a:p>
        </p:txBody>
      </p:sp>
    </p:spTree>
    <p:extLst>
      <p:ext uri="{BB962C8B-B14F-4D97-AF65-F5344CB8AC3E}">
        <p14:creationId xmlns:p14="http://schemas.microsoft.com/office/powerpoint/2010/main" val="550263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err="1" smtClean="0"/>
              <a:t>Décrivez</a:t>
            </a:r>
            <a:r>
              <a:rPr lang="es-ES" sz="3200" dirty="0" smtClean="0"/>
              <a:t> le </a:t>
            </a:r>
            <a:r>
              <a:rPr lang="es-ES" sz="3200" dirty="0" err="1" smtClean="0"/>
              <a:t>graphique</a:t>
            </a:r>
            <a:r>
              <a:rPr lang="es-ES" sz="3200" dirty="0" smtClean="0"/>
              <a:t> </a:t>
            </a:r>
            <a:r>
              <a:rPr lang="es-ES" sz="3200" dirty="0" err="1" smtClean="0"/>
              <a:t>ci-dessous</a:t>
            </a:r>
            <a:r>
              <a:rPr lang="es-ES" sz="3200" dirty="0" smtClean="0"/>
              <a:t> en </a:t>
            </a:r>
            <a:r>
              <a:rPr lang="es-ES" sz="3200" dirty="0" err="1" smtClean="0"/>
              <a:t>remplaçant</a:t>
            </a:r>
            <a:r>
              <a:rPr lang="es-ES" sz="3200" dirty="0" smtClean="0"/>
              <a:t> les </a:t>
            </a:r>
            <a:r>
              <a:rPr lang="es-ES" sz="3200" dirty="0" err="1" smtClean="0"/>
              <a:t>pourcentages</a:t>
            </a:r>
            <a:r>
              <a:rPr lang="es-ES" sz="3200" dirty="0" smtClean="0"/>
              <a:t> par des </a:t>
            </a:r>
            <a:r>
              <a:rPr lang="es-ES" sz="3200" dirty="0" err="1" smtClean="0"/>
              <a:t>proportions</a:t>
            </a:r>
            <a:r>
              <a:rPr lang="es-ES" sz="3200" dirty="0" smtClean="0"/>
              <a:t>.</a:t>
            </a:r>
            <a:endParaRPr lang="es-ES" sz="3200" dirty="0"/>
          </a:p>
        </p:txBody>
      </p:sp>
      <p:pic>
        <p:nvPicPr>
          <p:cNvPr id="1026" name="Picture 2" descr="F:\F3 CLÉ\F3 1.HISTOIRE D'UNE ENTREPRISE\F3 DANONE\800px-La_syndicalisation_dans_le_monde_svg.png"/>
          <p:cNvPicPr>
            <a:picLocks noGrp="1" noChangeAspect="1" noChangeArrowheads="1"/>
          </p:cNvPicPr>
          <p:nvPr>
            <p:ph idx="1"/>
          </p:nvPr>
        </p:nvPicPr>
        <p:blipFill>
          <a:blip r:embed="rId2" cstate="print"/>
          <a:srcRect/>
          <a:stretch>
            <a:fillRect/>
          </a:stretch>
        </p:blipFill>
        <p:spPr bwMode="auto">
          <a:xfrm>
            <a:off x="762000" y="1839119"/>
            <a:ext cx="7620000" cy="4048125"/>
          </a:xfrm>
          <a:prstGeom prst="rect">
            <a:avLst/>
          </a:prstGeom>
          <a:noFill/>
        </p:spPr>
      </p:pic>
    </p:spTree>
    <p:extLst>
      <p:ext uri="{BB962C8B-B14F-4D97-AF65-F5344CB8AC3E}">
        <p14:creationId xmlns:p14="http://schemas.microsoft.com/office/powerpoint/2010/main" val="1464454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err="1" smtClean="0"/>
              <a:t>Décrivez</a:t>
            </a:r>
            <a:r>
              <a:rPr lang="es-ES" sz="3200" dirty="0" smtClean="0"/>
              <a:t> le </a:t>
            </a:r>
            <a:r>
              <a:rPr lang="es-ES" sz="3200" dirty="0" err="1" smtClean="0"/>
              <a:t>graphique</a:t>
            </a:r>
            <a:r>
              <a:rPr lang="es-ES" sz="3200" dirty="0" smtClean="0"/>
              <a:t> </a:t>
            </a:r>
            <a:r>
              <a:rPr lang="es-ES" sz="3200" dirty="0" err="1" smtClean="0"/>
              <a:t>ci-dessous</a:t>
            </a:r>
            <a:r>
              <a:rPr lang="es-ES" sz="3200" dirty="0" smtClean="0"/>
              <a:t> en </a:t>
            </a:r>
            <a:r>
              <a:rPr lang="es-ES" sz="3200" dirty="0" err="1" smtClean="0"/>
              <a:t>remplaçant</a:t>
            </a:r>
            <a:r>
              <a:rPr lang="es-ES" sz="3200" dirty="0" smtClean="0"/>
              <a:t> les </a:t>
            </a:r>
            <a:r>
              <a:rPr lang="es-ES" sz="3200" dirty="0" err="1" smtClean="0"/>
              <a:t>pourcentages</a:t>
            </a:r>
            <a:r>
              <a:rPr lang="es-ES" sz="3200" dirty="0" smtClean="0"/>
              <a:t> par des </a:t>
            </a:r>
            <a:r>
              <a:rPr lang="es-ES" sz="3200" dirty="0" err="1" smtClean="0"/>
              <a:t>proportions</a:t>
            </a:r>
            <a:r>
              <a:rPr lang="es-ES" sz="3200" dirty="0" smtClean="0"/>
              <a:t>.</a:t>
            </a:r>
            <a:endParaRPr lang="es-ES" sz="32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331640" y="1498539"/>
            <a:ext cx="6336704" cy="4839270"/>
          </a:xfrm>
          <a:prstGeom prst="rect">
            <a:avLst/>
          </a:prstGeom>
          <a:noFill/>
          <a:ln w="9525">
            <a:noFill/>
            <a:miter lim="800000"/>
            <a:headEnd/>
            <a:tailEnd/>
          </a:ln>
        </p:spPr>
      </p:pic>
    </p:spTree>
    <p:extLst>
      <p:ext uri="{BB962C8B-B14F-4D97-AF65-F5344CB8AC3E}">
        <p14:creationId xmlns:p14="http://schemas.microsoft.com/office/powerpoint/2010/main" val="3119203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5206"/>
          </a:xfrm>
        </p:spPr>
        <p:txBody>
          <a:bodyPr>
            <a:normAutofit fontScale="90000"/>
          </a:bodyPr>
          <a:lstStyle/>
          <a:p>
            <a:r>
              <a:rPr lang="fr-FR" sz="3600" dirty="0"/>
              <a:t>Expressions pour commenter un sondage </a:t>
            </a:r>
          </a:p>
        </p:txBody>
      </p:sp>
      <p:sp>
        <p:nvSpPr>
          <p:cNvPr id="6" name="5 Marcador de contenido"/>
          <p:cNvSpPr>
            <a:spLocks noGrp="1"/>
          </p:cNvSpPr>
          <p:nvPr>
            <p:ph idx="1"/>
          </p:nvPr>
        </p:nvSpPr>
        <p:spPr>
          <a:xfrm>
            <a:off x="539552" y="1074510"/>
            <a:ext cx="8291264" cy="5551442"/>
          </a:xfrm>
        </p:spPr>
        <p:txBody>
          <a:bodyPr>
            <a:normAutofit fontScale="62500" lnSpcReduction="20000"/>
          </a:bodyPr>
          <a:lstStyle/>
          <a:p>
            <a:pPr marL="0" indent="0">
              <a:buNone/>
            </a:pPr>
            <a:r>
              <a:rPr lang="fr-FR" dirty="0" smtClean="0"/>
              <a:t>Introduction</a:t>
            </a:r>
          </a:p>
          <a:p>
            <a:r>
              <a:rPr lang="fr-FR" dirty="0" smtClean="0"/>
              <a:t>L’enquête </a:t>
            </a:r>
            <a:r>
              <a:rPr lang="fr-FR" dirty="0"/>
              <a:t>porte sur </a:t>
            </a:r>
            <a:r>
              <a:rPr lang="fr-FR" dirty="0" smtClean="0"/>
              <a:t>…</a:t>
            </a:r>
            <a:endParaRPr lang="fr-FR" dirty="0"/>
          </a:p>
          <a:p>
            <a:r>
              <a:rPr lang="fr-FR" dirty="0"/>
              <a:t>X personnes ont été interrogées / répondent</a:t>
            </a:r>
          </a:p>
          <a:p>
            <a:r>
              <a:rPr lang="fr-FR" dirty="0"/>
              <a:t>Un échantillon de X personnes</a:t>
            </a:r>
          </a:p>
          <a:p>
            <a:r>
              <a:rPr lang="fr-FR" dirty="0"/>
              <a:t>D’après une enquête</a:t>
            </a:r>
          </a:p>
          <a:p>
            <a:r>
              <a:rPr lang="fr-FR" dirty="0"/>
              <a:t>A partir d’une enquête</a:t>
            </a:r>
          </a:p>
          <a:p>
            <a:pPr marL="0" indent="0">
              <a:buNone/>
            </a:pPr>
            <a:endParaRPr lang="fr-FR" dirty="0" smtClean="0"/>
          </a:p>
          <a:p>
            <a:pPr marL="0" indent="0">
              <a:buNone/>
            </a:pPr>
            <a:r>
              <a:rPr lang="fr-FR" dirty="0" smtClean="0"/>
              <a:t>Analyse </a:t>
            </a:r>
          </a:p>
          <a:p>
            <a:r>
              <a:rPr lang="fr-FR" dirty="0" smtClean="0"/>
              <a:t>Le </a:t>
            </a:r>
            <a:r>
              <a:rPr lang="fr-FR" dirty="0"/>
              <a:t>pourcentage des abstenions est très élevé/est faible</a:t>
            </a:r>
          </a:p>
          <a:p>
            <a:r>
              <a:rPr lang="fr-FR" dirty="0"/>
              <a:t>Le nombre des indécis est en hausse / en baisse</a:t>
            </a:r>
          </a:p>
          <a:p>
            <a:r>
              <a:rPr lang="fr-FR" dirty="0"/>
              <a:t>La majorité des personnes interrogées est favorable / contraire à</a:t>
            </a:r>
          </a:p>
          <a:p>
            <a:r>
              <a:rPr lang="fr-FR" dirty="0"/>
              <a:t>Il y a une majorité / minorité de mécontents /</a:t>
            </a:r>
          </a:p>
          <a:p>
            <a:r>
              <a:rPr lang="fr-FR" dirty="0"/>
              <a:t>La première préoccupation des X c’est …</a:t>
            </a:r>
          </a:p>
          <a:p>
            <a:r>
              <a:rPr lang="fr-FR" dirty="0"/>
              <a:t>Au premier rang des préoccupations des …</a:t>
            </a:r>
          </a:p>
          <a:p>
            <a:r>
              <a:rPr lang="fr-FR" dirty="0"/>
              <a:t>En tête, on trouve …</a:t>
            </a:r>
          </a:p>
          <a:p>
            <a:r>
              <a:rPr lang="fr-FR" dirty="0"/>
              <a:t>Au second rang</a:t>
            </a:r>
          </a:p>
          <a:p>
            <a:r>
              <a:rPr lang="fr-FR" dirty="0"/>
              <a:t>En </a:t>
            </a:r>
            <a:r>
              <a:rPr lang="fr-FR" dirty="0" smtClean="0"/>
              <a:t>dernier</a:t>
            </a:r>
            <a:endParaRPr lang="fr-FR" dirty="0"/>
          </a:p>
        </p:txBody>
      </p:sp>
    </p:spTree>
    <p:extLst>
      <p:ext uri="{BB962C8B-B14F-4D97-AF65-F5344CB8AC3E}">
        <p14:creationId xmlns:p14="http://schemas.microsoft.com/office/powerpoint/2010/main" val="640179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507288" cy="706090"/>
          </a:xfrm>
        </p:spPr>
        <p:txBody>
          <a:bodyPr>
            <a:normAutofit/>
          </a:bodyPr>
          <a:lstStyle/>
          <a:p>
            <a:r>
              <a:rPr lang="fr-FR" sz="3200" dirty="0"/>
              <a:t>Expressions pour comparer des données </a:t>
            </a:r>
          </a:p>
        </p:txBody>
      </p:sp>
      <p:sp>
        <p:nvSpPr>
          <p:cNvPr id="3" name="2 Marcador de contenido"/>
          <p:cNvSpPr>
            <a:spLocks noGrp="1"/>
          </p:cNvSpPr>
          <p:nvPr>
            <p:ph idx="1"/>
          </p:nvPr>
        </p:nvSpPr>
        <p:spPr>
          <a:xfrm>
            <a:off x="457200" y="1124744"/>
            <a:ext cx="8435280" cy="4608512"/>
          </a:xfrm>
        </p:spPr>
        <p:txBody>
          <a:bodyPr>
            <a:noAutofit/>
          </a:bodyPr>
          <a:lstStyle/>
          <a:p>
            <a:r>
              <a:rPr lang="fr-FR" sz="1800" dirty="0" smtClean="0"/>
              <a:t>Le </a:t>
            </a:r>
            <a:r>
              <a:rPr lang="fr-FR" sz="1800" dirty="0"/>
              <a:t>nombre de …. est égal à, est plus grand que, est plus petit que, équivaut à, est comparable à, ressemble à, est l’équivalent de, correspond à, est différent de, est semblable à, est identique à, est égal à, est inférieur à, est supérieur à, est lié à, varie avec, évolue en même temps que, varie en fonction de, a été dépassé</a:t>
            </a:r>
            <a:r>
              <a:rPr lang="fr-FR" sz="1800" dirty="0" smtClean="0"/>
              <a:t>….</a:t>
            </a:r>
          </a:p>
          <a:p>
            <a:endParaRPr lang="fr-FR" sz="1800" dirty="0"/>
          </a:p>
          <a:p>
            <a:r>
              <a:rPr lang="fr-FR" sz="1800" dirty="0"/>
              <a:t>Le pourcentage de …. est en hausse, va croissant, est en augmentation, est en progression, croît de 5 points, s’accroît de 5 points, a augmenté de 5 points, a gagné 5 points, progresse régulièrement, s’est sensiblement élevé (accru), a doublé, a triplé, a connu un net accroissement, est en plein essor, est en pleine croissance, a décollé, atteint un niveau </a:t>
            </a:r>
            <a:r>
              <a:rPr lang="fr-FR" sz="1800" dirty="0" smtClean="0"/>
              <a:t>record</a:t>
            </a:r>
          </a:p>
          <a:p>
            <a:pPr marL="0" indent="0">
              <a:buNone/>
            </a:pPr>
            <a:endParaRPr lang="fr-FR" sz="1800" dirty="0"/>
          </a:p>
          <a:p>
            <a:r>
              <a:rPr lang="fr-FR" sz="1800" dirty="0"/>
              <a:t>La proportion de … a légèrement fléchi, a subi un léger fléchissement, est en baisse, est en diminution, a perdu 0,5 point, est en recul de 0,5 point, est tombé au-dessous de, a beaucoup baissé, a fortement diminué, a connu une forte baisse (une forte diminution), est en chute libre, s’est effondrée, a atteint son niveau le plus bas (un niveau-plancher</a:t>
            </a:r>
            <a:r>
              <a:rPr lang="fr-FR" sz="1800" dirty="0" smtClean="0"/>
              <a:t>)</a:t>
            </a:r>
          </a:p>
          <a:p>
            <a:endParaRPr lang="fr-FR" sz="1800" dirty="0"/>
          </a:p>
          <a:p>
            <a:r>
              <a:rPr lang="fr-FR" sz="1800" dirty="0"/>
              <a:t>Le nombre de …… reste stable, reste stationnaire, reste au même niveau, est égal à celui/celle de, se maintient au même niveau, s’est stabilisé, n’a pas changé, stagne</a:t>
            </a:r>
          </a:p>
          <a:p>
            <a:pPr marL="0" indent="0">
              <a:buNone/>
            </a:pPr>
            <a:endParaRPr lang="fr-FR" sz="1050" dirty="0"/>
          </a:p>
        </p:txBody>
      </p:sp>
    </p:spTree>
    <p:extLst>
      <p:ext uri="{BB962C8B-B14F-4D97-AF65-F5344CB8AC3E}">
        <p14:creationId xmlns:p14="http://schemas.microsoft.com/office/powerpoint/2010/main" val="44859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err="1" smtClean="0"/>
              <a:t>Décrivez</a:t>
            </a:r>
            <a:r>
              <a:rPr lang="es-ES" sz="3200" dirty="0" smtClean="0"/>
              <a:t> le </a:t>
            </a:r>
            <a:r>
              <a:rPr lang="es-ES" sz="3200" dirty="0" err="1" smtClean="0"/>
              <a:t>graphique</a:t>
            </a:r>
            <a:r>
              <a:rPr lang="es-ES" sz="3200" dirty="0" smtClean="0"/>
              <a:t> </a:t>
            </a:r>
            <a:r>
              <a:rPr lang="es-ES" sz="3200" dirty="0" err="1" smtClean="0"/>
              <a:t>ci-dessous</a:t>
            </a:r>
            <a:r>
              <a:rPr lang="es-ES" sz="3200" dirty="0" smtClean="0"/>
              <a:t> en </a:t>
            </a:r>
            <a:r>
              <a:rPr lang="es-ES" sz="3200" dirty="0" err="1" smtClean="0"/>
              <a:t>remplaçant</a:t>
            </a:r>
            <a:r>
              <a:rPr lang="es-ES" sz="3200" dirty="0" smtClean="0"/>
              <a:t> les </a:t>
            </a:r>
            <a:r>
              <a:rPr lang="es-ES" sz="3200" dirty="0" err="1" smtClean="0"/>
              <a:t>numéros</a:t>
            </a:r>
            <a:r>
              <a:rPr lang="es-ES" sz="3200" dirty="0" smtClean="0"/>
              <a:t> par des </a:t>
            </a:r>
            <a:r>
              <a:rPr lang="es-ES" sz="3200" dirty="0" err="1" smtClean="0"/>
              <a:t>ordinaux</a:t>
            </a:r>
            <a:r>
              <a:rPr lang="es-ES" sz="3200" dirty="0" smtClean="0"/>
              <a:t>.</a:t>
            </a:r>
            <a:endParaRPr lang="es-ES" sz="3200" dirty="0"/>
          </a:p>
        </p:txBody>
      </p:sp>
      <p:pic>
        <p:nvPicPr>
          <p:cNvPr id="4098" name="Picture 2" descr="F:\F3 CLÉ\F3 1.HISTOIRE D'UNE ENTREPRISE\F3 DANONE\159VillesattractivesprIDF.jpg"/>
          <p:cNvPicPr>
            <a:picLocks noGrp="1" noChangeAspect="1" noChangeArrowheads="1"/>
          </p:cNvPicPr>
          <p:nvPr>
            <p:ph idx="1"/>
          </p:nvPr>
        </p:nvPicPr>
        <p:blipFill>
          <a:blip r:embed="rId2" cstate="print"/>
          <a:srcRect/>
          <a:stretch>
            <a:fillRect/>
          </a:stretch>
        </p:blipFill>
        <p:spPr bwMode="auto">
          <a:xfrm>
            <a:off x="2555776" y="1916832"/>
            <a:ext cx="4608511" cy="465771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err="1" smtClean="0"/>
              <a:t>Utilisez</a:t>
            </a:r>
            <a:r>
              <a:rPr lang="es-ES" sz="3200" dirty="0" smtClean="0"/>
              <a:t> le </a:t>
            </a:r>
            <a:r>
              <a:rPr lang="es-ES" sz="3200" dirty="0" err="1" smtClean="0"/>
              <a:t>vocabulaire</a:t>
            </a:r>
            <a:r>
              <a:rPr lang="es-ES" sz="3200" dirty="0" smtClean="0"/>
              <a:t> de la </a:t>
            </a:r>
            <a:r>
              <a:rPr lang="es-ES" sz="3200" dirty="0" err="1" smtClean="0"/>
              <a:t>variation</a:t>
            </a:r>
            <a:r>
              <a:rPr lang="es-ES" sz="3200" dirty="0" smtClean="0"/>
              <a:t> </a:t>
            </a:r>
            <a:r>
              <a:rPr lang="es-ES" sz="3200" dirty="0" err="1" smtClean="0"/>
              <a:t>pour</a:t>
            </a:r>
            <a:r>
              <a:rPr lang="es-ES" sz="3200" dirty="0" smtClean="0"/>
              <a:t> </a:t>
            </a:r>
            <a:r>
              <a:rPr lang="es-ES" sz="3200" dirty="0" err="1" smtClean="0"/>
              <a:t>décrire</a:t>
            </a:r>
            <a:r>
              <a:rPr lang="es-ES" sz="3200" dirty="0" smtClean="0"/>
              <a:t> </a:t>
            </a:r>
            <a:r>
              <a:rPr lang="es-ES" sz="3200" dirty="0" err="1" smtClean="0"/>
              <a:t>l’évolution</a:t>
            </a:r>
            <a:r>
              <a:rPr lang="es-ES" sz="3200" dirty="0" smtClean="0"/>
              <a:t> des </a:t>
            </a:r>
            <a:r>
              <a:rPr lang="es-ES" sz="3200" dirty="0" err="1" smtClean="0"/>
              <a:t>indices</a:t>
            </a:r>
            <a:r>
              <a:rPr lang="es-ES" sz="3200" dirty="0" smtClean="0"/>
              <a:t> </a:t>
            </a:r>
            <a:r>
              <a:rPr lang="es-ES" sz="3200" dirty="0" err="1" smtClean="0"/>
              <a:t>suivants</a:t>
            </a:r>
            <a:r>
              <a:rPr lang="es-ES" sz="3200" dirty="0" smtClean="0"/>
              <a:t>:</a:t>
            </a:r>
            <a:endParaRPr lang="es-ES" sz="3200" dirty="0"/>
          </a:p>
        </p:txBody>
      </p:sp>
      <p:graphicFrame>
        <p:nvGraphicFramePr>
          <p:cNvPr id="4" name="3 Marcador de contenido"/>
          <p:cNvGraphicFramePr>
            <a:graphicFrameLocks noGrp="1"/>
          </p:cNvGraphicFramePr>
          <p:nvPr>
            <p:ph idx="1"/>
          </p:nvPr>
        </p:nvGraphicFramePr>
        <p:xfrm>
          <a:off x="457200" y="1600200"/>
          <a:ext cx="8003232" cy="4637112"/>
        </p:xfrm>
        <a:graphic>
          <a:graphicData uri="http://schemas.openxmlformats.org/drawingml/2006/table">
            <a:tbl>
              <a:tblPr firstRow="1" bandRow="1">
                <a:tableStyleId>{5C22544A-7EE6-4342-B048-85BDC9FD1C3A}</a:tableStyleId>
              </a:tblPr>
              <a:tblGrid>
                <a:gridCol w="2000808"/>
                <a:gridCol w="2000808"/>
                <a:gridCol w="2000808"/>
                <a:gridCol w="2000808"/>
              </a:tblGrid>
              <a:tr h="579639">
                <a:tc>
                  <a:txBody>
                    <a:bodyPr/>
                    <a:lstStyle/>
                    <a:p>
                      <a:pPr algn="ctr">
                        <a:spcAft>
                          <a:spcPts val="0"/>
                        </a:spcAft>
                      </a:pPr>
                      <a:r>
                        <a:rPr lang="es-ES" sz="1800" b="1" dirty="0" err="1">
                          <a:solidFill>
                            <a:srgbClr val="131313"/>
                          </a:solidFill>
                          <a:latin typeface="Arial"/>
                          <a:ea typeface="Times New Roman"/>
                          <a:cs typeface="Times New Roman"/>
                        </a:rPr>
                        <a:t>valeur</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b="1">
                          <a:solidFill>
                            <a:srgbClr val="131313"/>
                          </a:solidFill>
                          <a:latin typeface="Arial"/>
                          <a:ea typeface="Times New Roman"/>
                          <a:cs typeface="Times New Roman"/>
                        </a:rPr>
                        <a:t>cours</a:t>
                      </a:r>
                      <a:endParaRPr lang="es-ES" sz="1800">
                        <a:latin typeface="Calibri"/>
                        <a:ea typeface="Calibri"/>
                        <a:cs typeface="Times New Roman"/>
                      </a:endParaRPr>
                    </a:p>
                  </a:txBody>
                  <a:tcPr marL="9525" marR="9525" marT="9525" marB="9525" anchor="ctr"/>
                </a:tc>
                <a:tc>
                  <a:txBody>
                    <a:bodyPr/>
                    <a:lstStyle/>
                    <a:p>
                      <a:pPr algn="ctr">
                        <a:spcAft>
                          <a:spcPts val="0"/>
                        </a:spcAft>
                      </a:pPr>
                      <a:r>
                        <a:rPr lang="es-ES" sz="1800" b="1" dirty="0" err="1">
                          <a:solidFill>
                            <a:srgbClr val="131313"/>
                          </a:solidFill>
                          <a:latin typeface="Arial"/>
                          <a:ea typeface="Times New Roman"/>
                          <a:cs typeface="Times New Roman"/>
                        </a:rPr>
                        <a:t>variation</a:t>
                      </a:r>
                      <a:endParaRPr lang="es-ES" sz="1800" dirty="0">
                        <a:latin typeface="Calibri"/>
                        <a:ea typeface="Calibri"/>
                        <a:cs typeface="Times New Roman"/>
                      </a:endParaRPr>
                    </a:p>
                  </a:txBody>
                  <a:tcPr marL="9525" marR="9525" marT="9525" marB="9525" anchor="ctr"/>
                </a:tc>
                <a:tc>
                  <a:txBody>
                    <a:bodyPr/>
                    <a:lstStyle/>
                    <a:p>
                      <a:pPr algn="ctr">
                        <a:spcAft>
                          <a:spcPts val="0"/>
                        </a:spcAft>
                      </a:pP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2"/>
                        </a:rPr>
                        <a:t>CAC 40</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4005,50</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+0,08%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Calibri"/>
                          <a:ea typeface="Calibri"/>
                          <a:cs typeface="Times New Roman"/>
                          <a:sym typeface="Symbol"/>
                        </a:rPr>
                        <a:t></a:t>
                      </a: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3"/>
                        </a:rPr>
                        <a:t>SBF 120</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2993,15</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-0,06%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4"/>
                        </a:rPr>
                        <a:t>FTSE 100</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5862,94</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-0,31%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5"/>
                        </a:rPr>
                        <a:t>DAX</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7102,80</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-0,74%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6"/>
                        </a:rPr>
                        <a:t>Dow Jones Index</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11877,63</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+0,46%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7"/>
                        </a:rPr>
                        <a:t>Nasdaq 100</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2279,10</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+0,38%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Calibri"/>
                        <a:ea typeface="Calibri"/>
                        <a:cs typeface="Times New Roman"/>
                      </a:endParaRPr>
                    </a:p>
                  </a:txBody>
                  <a:tcPr marL="9525" marR="9525" marT="9525" marB="9525" anchor="ctr"/>
                </a:tc>
              </a:tr>
              <a:tr h="579639">
                <a:tc>
                  <a:txBody>
                    <a:bodyPr/>
                    <a:lstStyle/>
                    <a:p>
                      <a:pPr>
                        <a:spcAft>
                          <a:spcPts val="0"/>
                        </a:spcAft>
                      </a:pPr>
                      <a:r>
                        <a:rPr lang="es-ES" sz="1800">
                          <a:solidFill>
                            <a:srgbClr val="000000"/>
                          </a:solidFill>
                          <a:latin typeface="Arial"/>
                          <a:ea typeface="Times New Roman"/>
                          <a:cs typeface="Times New Roman"/>
                          <a:hlinkClick r:id="rId8"/>
                        </a:rPr>
                        <a:t>Nikkei 225</a:t>
                      </a:r>
                      <a:endParaRPr lang="es-ES" sz="1800">
                        <a:latin typeface="Calibri"/>
                        <a:ea typeface="Calibri"/>
                        <a:cs typeface="Times New Roman"/>
                      </a:endParaRPr>
                    </a:p>
                  </a:txBody>
                  <a:tcPr marL="9525" marR="9525" marT="9525" marB="9525" anchor="ctr"/>
                </a:tc>
                <a:tc>
                  <a:txBody>
                    <a:bodyPr/>
                    <a:lstStyle/>
                    <a:p>
                      <a:pPr>
                        <a:spcAft>
                          <a:spcPts val="0"/>
                        </a:spcAft>
                      </a:pPr>
                      <a:r>
                        <a:rPr lang="es-ES" sz="1800">
                          <a:solidFill>
                            <a:srgbClr val="131313"/>
                          </a:solidFill>
                          <a:latin typeface="Arial"/>
                          <a:ea typeface="Times New Roman"/>
                          <a:cs typeface="Times New Roman"/>
                        </a:rPr>
                        <a:t>10237,92</a:t>
                      </a:r>
                      <a:endParaRPr lang="es-ES" sz="1800">
                        <a:latin typeface="Calibri"/>
                        <a:ea typeface="Calibri"/>
                        <a:cs typeface="Times New Roman"/>
                      </a:endParaRPr>
                    </a:p>
                  </a:txBody>
                  <a:tcPr marL="9525" marR="9525" marT="9525" marB="9525" anchor="ctr"/>
                </a:tc>
                <a:tc>
                  <a:txBody>
                    <a:bodyPr/>
                    <a:lstStyle/>
                    <a:p>
                      <a:pPr algn="r">
                        <a:spcAft>
                          <a:spcPts val="0"/>
                        </a:spcAft>
                      </a:pPr>
                      <a:r>
                        <a:rPr lang="es-ES" sz="1800" dirty="0">
                          <a:solidFill>
                            <a:srgbClr val="131313"/>
                          </a:solidFill>
                          <a:latin typeface="Arial"/>
                          <a:ea typeface="Times New Roman"/>
                          <a:cs typeface="Times New Roman"/>
                        </a:rPr>
                        <a:t>-1,18% </a:t>
                      </a:r>
                      <a:endParaRPr lang="es-ES" sz="18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Calibri"/>
                        <a:ea typeface="Calibri"/>
                        <a:cs typeface="Times New Roman"/>
                      </a:endParaRPr>
                    </a:p>
                  </a:txBody>
                  <a:tcPr marL="9525" marR="9525" marT="9525" marB="9525" anchor="ct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1143000"/>
          </a:xfrm>
        </p:spPr>
        <p:txBody>
          <a:bodyPr>
            <a:normAutofit/>
          </a:bodyPr>
          <a:lstStyle/>
          <a:p>
            <a:r>
              <a:rPr lang="es-ES" sz="3200" dirty="0" err="1" smtClean="0"/>
              <a:t>Utilisez</a:t>
            </a:r>
            <a:r>
              <a:rPr lang="es-ES" sz="3200" dirty="0" smtClean="0"/>
              <a:t> le </a:t>
            </a:r>
            <a:r>
              <a:rPr lang="es-ES" sz="3200" dirty="0" err="1" smtClean="0"/>
              <a:t>vocabulaire</a:t>
            </a:r>
            <a:r>
              <a:rPr lang="es-ES" sz="3200" dirty="0" smtClean="0"/>
              <a:t> de la </a:t>
            </a:r>
            <a:r>
              <a:rPr lang="es-ES" sz="3200" dirty="0" err="1" smtClean="0"/>
              <a:t>variation</a:t>
            </a:r>
            <a:r>
              <a:rPr lang="es-ES" sz="3200" dirty="0" smtClean="0"/>
              <a:t> </a:t>
            </a:r>
            <a:r>
              <a:rPr lang="es-ES" sz="3200" dirty="0" err="1" smtClean="0"/>
              <a:t>pour</a:t>
            </a:r>
            <a:r>
              <a:rPr lang="es-ES" sz="3200" dirty="0" smtClean="0"/>
              <a:t> </a:t>
            </a:r>
            <a:r>
              <a:rPr lang="es-ES" sz="3200" dirty="0" err="1" smtClean="0"/>
              <a:t>décrire</a:t>
            </a:r>
            <a:r>
              <a:rPr lang="es-ES" sz="3200" dirty="0" smtClean="0"/>
              <a:t> </a:t>
            </a:r>
            <a:r>
              <a:rPr lang="es-ES" sz="3200" dirty="0" err="1" smtClean="0"/>
              <a:t>l’évolution</a:t>
            </a:r>
            <a:r>
              <a:rPr lang="es-ES" sz="3200" dirty="0" smtClean="0"/>
              <a:t> des </a:t>
            </a:r>
            <a:r>
              <a:rPr lang="es-ES" sz="3200" dirty="0" err="1" smtClean="0"/>
              <a:t>taux</a:t>
            </a:r>
            <a:r>
              <a:rPr lang="es-ES" sz="3200" dirty="0" smtClean="0"/>
              <a:t> et </a:t>
            </a:r>
            <a:r>
              <a:rPr lang="es-ES" sz="3200" dirty="0" err="1" smtClean="0"/>
              <a:t>devises</a:t>
            </a:r>
            <a:r>
              <a:rPr lang="es-ES" sz="3200" dirty="0" smtClean="0"/>
              <a:t> </a:t>
            </a:r>
            <a:r>
              <a:rPr lang="es-ES" sz="3200" dirty="0" err="1" smtClean="0"/>
              <a:t>suivants</a:t>
            </a:r>
            <a:r>
              <a:rPr lang="es-ES" sz="3200" dirty="0"/>
              <a:t>:</a:t>
            </a:r>
            <a:endParaRPr lang="es-ES" sz="3200" dirty="0"/>
          </a:p>
        </p:txBody>
      </p:sp>
      <p:graphicFrame>
        <p:nvGraphicFramePr>
          <p:cNvPr id="4" name="3 Marcador de contenido"/>
          <p:cNvGraphicFramePr>
            <a:graphicFrameLocks noGrp="1"/>
          </p:cNvGraphicFramePr>
          <p:nvPr>
            <p:ph idx="1"/>
          </p:nvPr>
        </p:nvGraphicFramePr>
        <p:xfrm>
          <a:off x="457200" y="1916832"/>
          <a:ext cx="8229600" cy="2693670"/>
        </p:xfrm>
        <a:graphic>
          <a:graphicData uri="http://schemas.openxmlformats.org/drawingml/2006/table">
            <a:tbl>
              <a:tblPr firstRow="1" bandRow="1">
                <a:tableStyleId>{5C22544A-7EE6-4342-B048-85BDC9FD1C3A}</a:tableStyleId>
              </a:tblPr>
              <a:tblGrid>
                <a:gridCol w="2057400"/>
                <a:gridCol w="2057400"/>
                <a:gridCol w="2057400"/>
                <a:gridCol w="2057400"/>
              </a:tblGrid>
              <a:tr h="54208">
                <a:tc>
                  <a:txBody>
                    <a:bodyPr/>
                    <a:lstStyle/>
                    <a:p>
                      <a:pPr algn="ctr">
                        <a:spcAft>
                          <a:spcPts val="0"/>
                        </a:spcAft>
                      </a:pPr>
                      <a:r>
                        <a:rPr lang="es-ES" sz="2000" b="1" dirty="0" err="1">
                          <a:solidFill>
                            <a:srgbClr val="131313"/>
                          </a:solidFill>
                          <a:latin typeface="Arial"/>
                          <a:ea typeface="Times New Roman"/>
                          <a:cs typeface="Times New Roman"/>
                        </a:rPr>
                        <a:t>valeur</a:t>
                      </a:r>
                      <a:endParaRPr lang="es-ES" sz="2000" dirty="0">
                        <a:latin typeface="Calibri"/>
                        <a:ea typeface="Calibri"/>
                        <a:cs typeface="Times New Roman"/>
                      </a:endParaRPr>
                    </a:p>
                  </a:txBody>
                  <a:tcPr marL="9525" marR="9525" marT="9525" marB="9525" anchor="ctr"/>
                </a:tc>
                <a:tc>
                  <a:txBody>
                    <a:bodyPr/>
                    <a:lstStyle/>
                    <a:p>
                      <a:pPr algn="ctr">
                        <a:spcAft>
                          <a:spcPts val="0"/>
                        </a:spcAft>
                      </a:pPr>
                      <a:r>
                        <a:rPr lang="es-ES" sz="2000" b="1">
                          <a:solidFill>
                            <a:srgbClr val="131313"/>
                          </a:solidFill>
                          <a:latin typeface="Arial"/>
                          <a:ea typeface="Times New Roman"/>
                          <a:cs typeface="Times New Roman"/>
                        </a:rPr>
                        <a:t>cours</a:t>
                      </a:r>
                      <a:endParaRPr lang="es-ES" sz="2000">
                        <a:latin typeface="Calibri"/>
                        <a:ea typeface="Calibri"/>
                        <a:cs typeface="Times New Roman"/>
                      </a:endParaRPr>
                    </a:p>
                  </a:txBody>
                  <a:tcPr marL="9525" marR="9525" marT="9525" marB="9525" anchor="ctr"/>
                </a:tc>
                <a:tc>
                  <a:txBody>
                    <a:bodyPr/>
                    <a:lstStyle/>
                    <a:p>
                      <a:pPr algn="ctr">
                        <a:spcAft>
                          <a:spcPts val="0"/>
                        </a:spcAft>
                      </a:pPr>
                      <a:r>
                        <a:rPr lang="es-ES" sz="2000" b="1" dirty="0" err="1">
                          <a:solidFill>
                            <a:srgbClr val="131313"/>
                          </a:solidFill>
                          <a:latin typeface="Arial"/>
                          <a:ea typeface="Times New Roman"/>
                          <a:cs typeface="Times New Roman"/>
                        </a:rPr>
                        <a:t>variation</a:t>
                      </a:r>
                      <a:endParaRPr lang="es-ES" sz="2000" dirty="0">
                        <a:latin typeface="Calibri"/>
                        <a:ea typeface="Calibri"/>
                        <a:cs typeface="Times New Roman"/>
                      </a:endParaRPr>
                    </a:p>
                  </a:txBody>
                  <a:tcPr marL="9525" marR="9525" marT="9525" marB="9525" anchor="ctr"/>
                </a:tc>
                <a:tc>
                  <a:txBody>
                    <a:bodyPr/>
                    <a:lstStyle/>
                    <a:p>
                      <a:pPr algn="ctr">
                        <a:spcAft>
                          <a:spcPts val="0"/>
                        </a:spcAft>
                      </a:pPr>
                      <a:endParaRPr lang="es-ES" sz="2000" dirty="0">
                        <a:latin typeface="Calibri"/>
                        <a:ea typeface="Calibri"/>
                        <a:cs typeface="Times New Roman"/>
                      </a:endParaRPr>
                    </a:p>
                  </a:txBody>
                  <a:tcPr marL="9525" marR="9525" marT="9525" marB="9525" anchor="ctr"/>
                </a:tc>
              </a:tr>
              <a:tr h="370840">
                <a:tc>
                  <a:txBody>
                    <a:bodyPr/>
                    <a:lstStyle/>
                    <a:p>
                      <a:pPr>
                        <a:spcAft>
                          <a:spcPts val="0"/>
                        </a:spcAft>
                      </a:pPr>
                      <a:r>
                        <a:rPr lang="es-ES" sz="2000">
                          <a:solidFill>
                            <a:srgbClr val="131313"/>
                          </a:solidFill>
                          <a:latin typeface="Arial"/>
                          <a:ea typeface="Times New Roman"/>
                          <a:cs typeface="Times New Roman"/>
                        </a:rPr>
                        <a:t>Euribor (3 mois)</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a:solidFill>
                            <a:srgbClr val="131313"/>
                          </a:solidFill>
                          <a:latin typeface="Arial"/>
                          <a:ea typeface="Times New Roman"/>
                          <a:cs typeface="Times New Roman"/>
                        </a:rPr>
                        <a:t>1,0740</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dirty="0">
                          <a:solidFill>
                            <a:srgbClr val="131313"/>
                          </a:solidFill>
                          <a:latin typeface="Arial"/>
                          <a:ea typeface="Times New Roman"/>
                          <a:cs typeface="Times New Roman"/>
                        </a:rPr>
                        <a:t>+1,03% </a:t>
                      </a:r>
                      <a:endParaRPr lang="es-ES" sz="2000" dirty="0">
                        <a:latin typeface="Calibri"/>
                        <a:ea typeface="Calibri"/>
                        <a:cs typeface="Times New Roman"/>
                      </a:endParaRPr>
                    </a:p>
                  </a:txBody>
                  <a:tcPr marL="9525" marR="9525" marT="9525" marB="9525" anchor="ctr"/>
                </a:tc>
                <a:tc>
                  <a:txBody>
                    <a:bodyPr/>
                    <a:lstStyle/>
                    <a:p>
                      <a:pPr algn="ctr">
                        <a:spcAft>
                          <a:spcPts val="0"/>
                        </a:spcAft>
                      </a:pPr>
                      <a:r>
                        <a:rPr lang="es-ES" sz="1800" smtClean="0">
                          <a:latin typeface="Calibri"/>
                          <a:ea typeface="Calibri"/>
                          <a:cs typeface="Times New Roman"/>
                          <a:sym typeface="Symbol"/>
                        </a:rPr>
                        <a:t></a:t>
                      </a:r>
                      <a:endParaRPr lang="es-ES" sz="1800" dirty="0">
                        <a:latin typeface="Calibri"/>
                        <a:ea typeface="Calibri"/>
                        <a:cs typeface="Times New Roman"/>
                      </a:endParaRPr>
                    </a:p>
                  </a:txBody>
                  <a:tcPr marL="9525" marR="9525" marT="9525" marB="9525" anchor="ctr"/>
                </a:tc>
              </a:tr>
              <a:tr h="370840">
                <a:tc>
                  <a:txBody>
                    <a:bodyPr/>
                    <a:lstStyle/>
                    <a:p>
                      <a:pPr>
                        <a:spcAft>
                          <a:spcPts val="0"/>
                        </a:spcAft>
                      </a:pPr>
                      <a:r>
                        <a:rPr lang="es-ES" sz="2000">
                          <a:solidFill>
                            <a:srgbClr val="131313"/>
                          </a:solidFill>
                          <a:latin typeface="Arial"/>
                          <a:ea typeface="Times New Roman"/>
                          <a:cs typeface="Times New Roman"/>
                        </a:rPr>
                        <a:t>Libor (3 mois)</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a:solidFill>
                            <a:srgbClr val="131313"/>
                          </a:solidFill>
                          <a:latin typeface="Arial"/>
                          <a:ea typeface="Times New Roman"/>
                          <a:cs typeface="Times New Roman"/>
                        </a:rPr>
                        <a:t>0,9663</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dirty="0">
                          <a:solidFill>
                            <a:srgbClr val="131313"/>
                          </a:solidFill>
                          <a:latin typeface="Arial"/>
                          <a:ea typeface="Times New Roman"/>
                          <a:cs typeface="Times New Roman"/>
                        </a:rPr>
                        <a:t>+0,45% </a:t>
                      </a:r>
                      <a:endParaRPr lang="es-ES" sz="2000" dirty="0">
                        <a:latin typeface="Calibri"/>
                        <a:ea typeface="Calibri"/>
                        <a:cs typeface="Times New Roman"/>
                      </a:endParaRPr>
                    </a:p>
                  </a:txBody>
                  <a:tcPr marL="9525" marR="9525" marT="9525" marB="9525" anchor="ctr"/>
                </a:tc>
                <a:tc>
                  <a:txBody>
                    <a:bodyPr/>
                    <a:lstStyle/>
                    <a:p>
                      <a:pPr algn="ctr">
                        <a:spcAft>
                          <a:spcPts val="0"/>
                        </a:spcAft>
                      </a:pPr>
                      <a:r>
                        <a:rPr lang="es-ES" sz="1800" smtClean="0">
                          <a:latin typeface="Calibri"/>
                          <a:ea typeface="Calibri"/>
                          <a:cs typeface="Times New Roman"/>
                          <a:sym typeface="Symbol"/>
                        </a:rPr>
                        <a:t></a:t>
                      </a:r>
                      <a:endParaRPr lang="es-ES" sz="1800" dirty="0">
                        <a:latin typeface="Calibri"/>
                        <a:ea typeface="Calibri"/>
                        <a:cs typeface="Times New Roman"/>
                      </a:endParaRPr>
                    </a:p>
                  </a:txBody>
                  <a:tcPr marL="9525" marR="9525" marT="9525" marB="9525" anchor="ctr"/>
                </a:tc>
              </a:tr>
              <a:tr h="370840">
                <a:tc>
                  <a:txBody>
                    <a:bodyPr/>
                    <a:lstStyle/>
                    <a:p>
                      <a:pPr>
                        <a:spcAft>
                          <a:spcPts val="0"/>
                        </a:spcAft>
                      </a:pPr>
                      <a:r>
                        <a:rPr lang="es-ES" sz="2000">
                          <a:solidFill>
                            <a:srgbClr val="131313"/>
                          </a:solidFill>
                          <a:latin typeface="Arial"/>
                          <a:ea typeface="Times New Roman"/>
                          <a:cs typeface="Times New Roman"/>
                        </a:rPr>
                        <a:t>Euro / US Dollar</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a:solidFill>
                            <a:srgbClr val="131313"/>
                          </a:solidFill>
                          <a:latin typeface="Arial"/>
                          <a:ea typeface="Times New Roman"/>
                          <a:cs typeface="Times New Roman"/>
                        </a:rPr>
                        <a:t>1,3687</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dirty="0">
                          <a:solidFill>
                            <a:srgbClr val="131313"/>
                          </a:solidFill>
                          <a:latin typeface="Arial"/>
                          <a:ea typeface="Times New Roman"/>
                          <a:cs typeface="Times New Roman"/>
                        </a:rPr>
                        <a:t>+0,85% </a:t>
                      </a:r>
                      <a:endParaRPr lang="es-ES" sz="2000" dirty="0">
                        <a:latin typeface="Calibri"/>
                        <a:ea typeface="Calibri"/>
                        <a:cs typeface="Times New Roman"/>
                      </a:endParaRPr>
                    </a:p>
                  </a:txBody>
                  <a:tcPr marL="9525" marR="9525" marT="9525" marB="9525" anchor="ctr"/>
                </a:tc>
                <a:tc>
                  <a:txBody>
                    <a:bodyPr/>
                    <a:lstStyle/>
                    <a:p>
                      <a:pPr algn="ctr">
                        <a:spcAft>
                          <a:spcPts val="0"/>
                        </a:spcAft>
                      </a:pPr>
                      <a:r>
                        <a:rPr lang="es-ES" sz="1800" smtClean="0">
                          <a:latin typeface="Calibri"/>
                          <a:ea typeface="Calibri"/>
                          <a:cs typeface="Times New Roman"/>
                          <a:sym typeface="Symbol"/>
                        </a:rPr>
                        <a:t></a:t>
                      </a:r>
                      <a:endParaRPr lang="es-ES" sz="1800" dirty="0">
                        <a:latin typeface="Calibri"/>
                        <a:ea typeface="Calibri"/>
                        <a:cs typeface="Times New Roman"/>
                      </a:endParaRPr>
                    </a:p>
                  </a:txBody>
                  <a:tcPr marL="9525" marR="9525" marT="9525" marB="9525" anchor="ctr"/>
                </a:tc>
              </a:tr>
              <a:tr h="370840">
                <a:tc>
                  <a:txBody>
                    <a:bodyPr/>
                    <a:lstStyle/>
                    <a:p>
                      <a:pPr>
                        <a:spcAft>
                          <a:spcPts val="0"/>
                        </a:spcAft>
                      </a:pPr>
                      <a:r>
                        <a:rPr lang="es-ES" sz="2000">
                          <a:solidFill>
                            <a:srgbClr val="131313"/>
                          </a:solidFill>
                          <a:latin typeface="Arial"/>
                          <a:ea typeface="Times New Roman"/>
                          <a:cs typeface="Times New Roman"/>
                        </a:rPr>
                        <a:t>Euro / Livre Britannique</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a:solidFill>
                            <a:srgbClr val="131313"/>
                          </a:solidFill>
                          <a:latin typeface="Arial"/>
                          <a:ea typeface="Times New Roman"/>
                          <a:cs typeface="Times New Roman"/>
                        </a:rPr>
                        <a:t>0,8548</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dirty="0">
                          <a:solidFill>
                            <a:srgbClr val="131313"/>
                          </a:solidFill>
                          <a:latin typeface="Arial"/>
                          <a:ea typeface="Times New Roman"/>
                          <a:cs typeface="Times New Roman"/>
                        </a:rPr>
                        <a:t>-0,36% </a:t>
                      </a:r>
                      <a:endParaRPr lang="es-ES" sz="20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mn-lt"/>
                          <a:ea typeface="Calibri"/>
                          <a:cs typeface="Times New Roman"/>
                          <a:sym typeface="Symbol"/>
                        </a:rPr>
                        <a:t></a:t>
                      </a:r>
                      <a:endParaRPr lang="es-ES" sz="1800" dirty="0">
                        <a:latin typeface="+mn-lt"/>
                        <a:ea typeface="Calibri"/>
                        <a:cs typeface="Times New Roman"/>
                      </a:endParaRPr>
                    </a:p>
                  </a:txBody>
                  <a:tcPr marL="9525" marR="9525" marT="9525" marB="9525" anchor="ctr"/>
                </a:tc>
              </a:tr>
              <a:tr h="370840">
                <a:tc>
                  <a:txBody>
                    <a:bodyPr/>
                    <a:lstStyle/>
                    <a:p>
                      <a:pPr>
                        <a:spcAft>
                          <a:spcPts val="0"/>
                        </a:spcAft>
                      </a:pPr>
                      <a:r>
                        <a:rPr lang="es-ES" sz="2000">
                          <a:solidFill>
                            <a:srgbClr val="131313"/>
                          </a:solidFill>
                          <a:latin typeface="Arial"/>
                          <a:ea typeface="Times New Roman"/>
                          <a:cs typeface="Times New Roman"/>
                        </a:rPr>
                        <a:t>Euro / Yen Japonais</a:t>
                      </a:r>
                      <a:endParaRPr lang="es-ES" sz="2000">
                        <a:latin typeface="Calibri"/>
                        <a:ea typeface="Calibri"/>
                        <a:cs typeface="Times New Roman"/>
                      </a:endParaRPr>
                    </a:p>
                  </a:txBody>
                  <a:tcPr marL="9525" marR="9525" marT="9525" marB="9525" anchor="ctr"/>
                </a:tc>
                <a:tc>
                  <a:txBody>
                    <a:bodyPr/>
                    <a:lstStyle/>
                    <a:p>
                      <a:pPr algn="r">
                        <a:spcAft>
                          <a:spcPts val="0"/>
                        </a:spcAft>
                      </a:pPr>
                      <a:r>
                        <a:rPr lang="es-ES" sz="2000" dirty="0">
                          <a:solidFill>
                            <a:srgbClr val="131313"/>
                          </a:solidFill>
                          <a:latin typeface="Arial"/>
                          <a:ea typeface="Times New Roman"/>
                          <a:cs typeface="Times New Roman"/>
                        </a:rPr>
                        <a:t>112,3600</a:t>
                      </a:r>
                      <a:endParaRPr lang="es-ES" sz="2000" dirty="0">
                        <a:latin typeface="Calibri"/>
                        <a:ea typeface="Calibri"/>
                        <a:cs typeface="Times New Roman"/>
                      </a:endParaRPr>
                    </a:p>
                  </a:txBody>
                  <a:tcPr marL="9525" marR="9525" marT="9525" marB="9525" anchor="ctr"/>
                </a:tc>
                <a:tc>
                  <a:txBody>
                    <a:bodyPr/>
                    <a:lstStyle/>
                    <a:p>
                      <a:pPr algn="r">
                        <a:spcAft>
                          <a:spcPts val="0"/>
                        </a:spcAft>
                      </a:pPr>
                      <a:r>
                        <a:rPr lang="es-ES" sz="2000" dirty="0">
                          <a:solidFill>
                            <a:srgbClr val="131313"/>
                          </a:solidFill>
                          <a:latin typeface="Arial"/>
                          <a:ea typeface="Times New Roman"/>
                          <a:cs typeface="Times New Roman"/>
                        </a:rPr>
                        <a:t>+0,83% </a:t>
                      </a:r>
                      <a:endParaRPr lang="es-ES" sz="2000" dirty="0">
                        <a:latin typeface="Calibri"/>
                        <a:ea typeface="Calibri"/>
                        <a:cs typeface="Times New Roman"/>
                      </a:endParaRPr>
                    </a:p>
                  </a:txBody>
                  <a:tcPr marL="9525" marR="9525" marT="9525" marB="9525" anchor="ctr"/>
                </a:tc>
                <a:tc>
                  <a:txBody>
                    <a:bodyPr/>
                    <a:lstStyle/>
                    <a:p>
                      <a:pPr algn="ctr">
                        <a:spcAft>
                          <a:spcPts val="0"/>
                        </a:spcAft>
                      </a:pPr>
                      <a:r>
                        <a:rPr lang="es-ES" sz="1800" dirty="0" smtClean="0">
                          <a:latin typeface="Calibri"/>
                          <a:ea typeface="Calibri"/>
                          <a:cs typeface="Times New Roman"/>
                          <a:sym typeface="Symbol"/>
                        </a:rPr>
                        <a:t></a:t>
                      </a:r>
                      <a:endParaRPr lang="es-ES" sz="1800" dirty="0">
                        <a:latin typeface="Calibri"/>
                        <a:ea typeface="Calibri"/>
                        <a:cs typeface="Times New Roman"/>
                      </a:endParaRPr>
                    </a:p>
                  </a:txBody>
                  <a:tcPr marL="9525" marR="9525" marT="9525" marB="9525"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err="1" smtClean="0"/>
              <a:t>Décrivez</a:t>
            </a:r>
            <a:r>
              <a:rPr lang="es-ES" sz="2800" dirty="0" smtClean="0"/>
              <a:t> le </a:t>
            </a:r>
            <a:r>
              <a:rPr lang="es-ES" sz="2800" dirty="0" err="1" smtClean="0"/>
              <a:t>graphique</a:t>
            </a:r>
            <a:r>
              <a:rPr lang="es-ES" sz="2800" dirty="0" smtClean="0"/>
              <a:t> </a:t>
            </a:r>
            <a:r>
              <a:rPr lang="es-ES" sz="2800" dirty="0" err="1" smtClean="0"/>
              <a:t>ci-dessous</a:t>
            </a:r>
            <a:r>
              <a:rPr lang="es-ES" sz="2800" dirty="0" smtClean="0"/>
              <a:t> à </a:t>
            </a:r>
            <a:r>
              <a:rPr lang="es-ES" sz="2800" dirty="0" err="1" smtClean="0"/>
              <a:t>l’aide</a:t>
            </a:r>
            <a:r>
              <a:rPr lang="es-ES" sz="2800" dirty="0" smtClean="0"/>
              <a:t> du </a:t>
            </a:r>
            <a:r>
              <a:rPr lang="es-ES" sz="2800" dirty="0" err="1" smtClean="0"/>
              <a:t>vocabulaire</a:t>
            </a:r>
            <a:r>
              <a:rPr lang="es-ES" sz="2800" dirty="0" smtClean="0"/>
              <a:t> de la </a:t>
            </a:r>
            <a:r>
              <a:rPr lang="es-ES" sz="2800" dirty="0" err="1" smtClean="0"/>
              <a:t>variation</a:t>
            </a:r>
            <a:r>
              <a:rPr lang="es-ES" sz="2800" dirty="0" smtClean="0"/>
              <a:t>.</a:t>
            </a:r>
            <a:endParaRPr lang="es-ES" sz="28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70493" y="1556792"/>
            <a:ext cx="8794871"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pPr algn="l"/>
            <a:r>
              <a:rPr lang="fr-FR" sz="2000" b="1" dirty="0" smtClean="0"/>
              <a:t>PART DE LA RECHERCHE PUBLIQUE OU UNIVERSITAIRE FINANCÉE PAR LES ENTREPRISES</a:t>
            </a:r>
            <a:endParaRPr lang="es-ES" sz="2000" dirty="0"/>
          </a:p>
        </p:txBody>
      </p:sp>
      <p:pic>
        <p:nvPicPr>
          <p:cNvPr id="5" name="4 Marcador de contenido" descr="http://www.senat.fr/rap/r07-392/r07-3925.gif"/>
          <p:cNvPicPr>
            <a:picLocks noGrp="1"/>
          </p:cNvPicPr>
          <p:nvPr>
            <p:ph idx="1"/>
          </p:nvPr>
        </p:nvPicPr>
        <p:blipFill>
          <a:blip r:embed="rId2" cstate="print"/>
          <a:srcRect/>
          <a:stretch>
            <a:fillRect/>
          </a:stretch>
        </p:blipFill>
        <p:spPr bwMode="auto">
          <a:xfrm>
            <a:off x="395536" y="1628800"/>
            <a:ext cx="8424936"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49392" y="1900099"/>
            <a:ext cx="6645216" cy="3926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fr-FR"/>
          </a:p>
        </p:txBody>
      </p:sp>
      <p:pic>
        <p:nvPicPr>
          <p:cNvPr id="4" name="3 Marcador de contenido" descr="http://www.senat.fr/rap/r10-403-1/r10-403-119.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8779" y="1600200"/>
            <a:ext cx="7186442" cy="4525963"/>
          </a:xfrm>
          <a:prstGeom prst="rect">
            <a:avLst/>
          </a:prstGeom>
          <a:noFill/>
          <a:ln>
            <a:noFill/>
          </a:ln>
        </p:spPr>
      </p:pic>
    </p:spTree>
    <p:extLst>
      <p:ext uri="{BB962C8B-B14F-4D97-AF65-F5344CB8AC3E}">
        <p14:creationId xmlns:p14="http://schemas.microsoft.com/office/powerpoint/2010/main" val="3233554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fr-FR"/>
          </a:p>
        </p:txBody>
      </p:sp>
      <p:pic>
        <p:nvPicPr>
          <p:cNvPr id="4" name="3 Marcador de contenido" descr="http://img.over-blog.com/600x336/0/58/99/49/Presse-2012/statistiques/parts-de-marches-fin-novembre-2012-France.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7992888" cy="5040560"/>
          </a:xfrm>
          <a:prstGeom prst="rect">
            <a:avLst/>
          </a:prstGeom>
          <a:noFill/>
          <a:ln>
            <a:noFill/>
          </a:ln>
        </p:spPr>
      </p:pic>
    </p:spTree>
    <p:extLst>
      <p:ext uri="{BB962C8B-B14F-4D97-AF65-F5344CB8AC3E}">
        <p14:creationId xmlns:p14="http://schemas.microsoft.com/office/powerpoint/2010/main" val="38802360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668</Words>
  <Application>Microsoft Office PowerPoint</Application>
  <PresentationFormat>Presentación en pantalla (4:3)</PresentationFormat>
  <Paragraphs>105</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Variations  Proportions Graphiques  Statistiques</vt:lpstr>
      <vt:lpstr>Quelques expressions pour parler d’un graphique</vt:lpstr>
      <vt:lpstr>Quelques expressions pour reformuler les proportions</vt:lpstr>
      <vt:lpstr>Décrivez le graphique ci-dessous en remplaçant les pourcentages par des proportions.</vt:lpstr>
      <vt:lpstr>Décrivez le graphique ci-dessous en remplaçant les pourcentages par des proportions.</vt:lpstr>
      <vt:lpstr>Expressions pour commenter un sondage </vt:lpstr>
      <vt:lpstr>Expressions pour comparer des données </vt:lpstr>
      <vt:lpstr>Décrivez le graphique ci-dessous en remplaçant les numéros par des ordinaux.</vt:lpstr>
      <vt:lpstr>Utilisez le vocabulaire de la variation pour décrire l’évolution des indices suivants:</vt:lpstr>
      <vt:lpstr>Utilisez le vocabulaire de la variation pour décrire l’évolution des taux et devises suivants:</vt:lpstr>
      <vt:lpstr>Décrivez le graphique ci-dessous à l’aide du vocabulaire de la variation.</vt:lpstr>
      <vt:lpstr>PART DE LA RECHERCHE PUBLIQUE OU UNIVERSITAIRE FINANCÉE PAR LES ENTREPRISES</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Xavi-Isa-Julie-Félix</dc:creator>
  <cp:lastModifiedBy>USER</cp:lastModifiedBy>
  <cp:revision>43</cp:revision>
  <dcterms:created xsi:type="dcterms:W3CDTF">2011-01-31T12:44:45Z</dcterms:created>
  <dcterms:modified xsi:type="dcterms:W3CDTF">2016-12-13T15:10:50Z</dcterms:modified>
</cp:coreProperties>
</file>