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10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7630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634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506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84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442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22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10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896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6235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49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76BAD-BDE7-4D82-9D8E-4447EEA2A6F3}" type="datetimeFigureOut">
              <a:rPr lang="es-ES" smtClean="0"/>
              <a:t>06/02/2017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7F0B4-C2F5-43A6-96B2-63DB5CC980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655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r.statista.com/statistiques/579566/destinations-depart-vacances-ete-eleves-etudiants-franc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lepoint.fr/culture/paris-quatrieme-ville-la-plus-attractive-au-monde-selon-une-etude-07-09-2016-2066423_3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leparisien.fr/international/le-top-10-des-smart-cities-21-07-2015-4922951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7200" b="1" u="sng" dirty="0" err="1" smtClean="0">
                <a:solidFill>
                  <a:srgbClr val="0070C0"/>
                </a:solidFill>
              </a:rPr>
              <a:t>Superlatif</a:t>
            </a:r>
            <a:r>
              <a:rPr lang="es-ES" sz="7200" b="1" u="sng" dirty="0" smtClean="0">
                <a:solidFill>
                  <a:srgbClr val="0070C0"/>
                </a:solidFill>
              </a:rPr>
              <a:t> 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604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u="sng" dirty="0"/>
              <a:t>Rappel</a:t>
            </a:r>
            <a:r>
              <a:rPr lang="fr-FR" b="1" dirty="0"/>
              <a:t> : formation du </a:t>
            </a:r>
            <a:r>
              <a:rPr lang="fr-FR" b="1" dirty="0" smtClean="0"/>
              <a:t>superlatif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b="1" u="heavy" dirty="0" smtClean="0">
                <a:solidFill>
                  <a:srgbClr val="0070C0"/>
                </a:solidFill>
              </a:rPr>
              <a:t>LE </a:t>
            </a:r>
            <a:r>
              <a:rPr lang="fr-FR" sz="2400" b="1" u="heavy" dirty="0">
                <a:solidFill>
                  <a:srgbClr val="0070C0"/>
                </a:solidFill>
              </a:rPr>
              <a:t>/ LA / LES</a:t>
            </a:r>
            <a:r>
              <a:rPr lang="fr-FR" sz="2400" b="1" dirty="0">
                <a:solidFill>
                  <a:srgbClr val="0070C0"/>
                </a:solidFill>
              </a:rPr>
              <a:t> + PLUS / MOINS + adjectif + </a:t>
            </a:r>
            <a:r>
              <a:rPr lang="fr-FR" sz="2400" b="1" dirty="0" smtClean="0">
                <a:solidFill>
                  <a:srgbClr val="0070C0"/>
                </a:solidFill>
              </a:rPr>
              <a:t>nom</a:t>
            </a:r>
            <a:endParaRPr lang="es-ES" sz="24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fr-FR" sz="2400" b="1" u="heavy" dirty="0">
                <a:solidFill>
                  <a:srgbClr val="0070C0"/>
                </a:solidFill>
              </a:rPr>
              <a:t>LE / LA / LES</a:t>
            </a:r>
            <a:r>
              <a:rPr lang="fr-FR" sz="2400" b="1" dirty="0">
                <a:solidFill>
                  <a:srgbClr val="0070C0"/>
                </a:solidFill>
              </a:rPr>
              <a:t> + nom + </a:t>
            </a:r>
            <a:r>
              <a:rPr lang="fr-FR" sz="2400" b="1" u="heavy" dirty="0">
                <a:solidFill>
                  <a:srgbClr val="0070C0"/>
                </a:solidFill>
              </a:rPr>
              <a:t>LE / LA / LES</a:t>
            </a:r>
            <a:r>
              <a:rPr lang="fr-FR" sz="2400" b="1" dirty="0">
                <a:solidFill>
                  <a:srgbClr val="0070C0"/>
                </a:solidFill>
              </a:rPr>
              <a:t> + PLUS / MOINS + adjectif </a:t>
            </a:r>
            <a:endParaRPr lang="es-ES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fr-FR" sz="2400" dirty="0" smtClean="0"/>
          </a:p>
          <a:p>
            <a:pPr marL="0" indent="0">
              <a:buNone/>
            </a:pPr>
            <a:r>
              <a:rPr lang="fr-FR" sz="2000" dirty="0" smtClean="0"/>
              <a:t>Le </a:t>
            </a:r>
            <a:r>
              <a:rPr lang="fr-FR" sz="2000" dirty="0"/>
              <a:t>superlatif peut se placer avant ou </a:t>
            </a:r>
            <a:r>
              <a:rPr lang="fr-FR" sz="2000" u="heavy" dirty="0"/>
              <a:t>après le nom, dans ce cas il faut répéter l’article</a:t>
            </a:r>
            <a:r>
              <a:rPr lang="fr-FR" sz="2000" dirty="0" smtClean="0"/>
              <a:t>.</a:t>
            </a:r>
          </a:p>
          <a:p>
            <a:pPr marL="0" indent="0">
              <a:buNone/>
            </a:pP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>
                <a:ea typeface="Calibri"/>
              </a:rPr>
              <a:t>- Paris est </a:t>
            </a:r>
            <a:r>
              <a:rPr lang="fr-FR" sz="2000" dirty="0">
                <a:solidFill>
                  <a:srgbClr val="0070C0"/>
                </a:solidFill>
                <a:ea typeface="Calibri"/>
              </a:rPr>
              <a:t>la plus grande ville </a:t>
            </a:r>
            <a:r>
              <a:rPr lang="fr-FR" sz="2000" dirty="0">
                <a:ea typeface="Calibri"/>
              </a:rPr>
              <a:t>de France.</a:t>
            </a:r>
            <a:br>
              <a:rPr lang="fr-FR" sz="2000" dirty="0">
                <a:ea typeface="Calibri"/>
              </a:rPr>
            </a:br>
            <a:r>
              <a:rPr lang="fr-FR" sz="2000" dirty="0">
                <a:ea typeface="Calibri"/>
              </a:rPr>
              <a:t>- Paris est </a:t>
            </a:r>
            <a:r>
              <a:rPr lang="fr-FR" sz="2000" b="1" u="heavy" dirty="0">
                <a:solidFill>
                  <a:srgbClr val="0070C0"/>
                </a:solidFill>
                <a:ea typeface="Calibri"/>
              </a:rPr>
              <a:t>la</a:t>
            </a:r>
            <a:r>
              <a:rPr lang="fr-FR" sz="2000" dirty="0">
                <a:solidFill>
                  <a:srgbClr val="0070C0"/>
                </a:solidFill>
                <a:ea typeface="Calibri"/>
              </a:rPr>
              <a:t> ville </a:t>
            </a:r>
            <a:r>
              <a:rPr lang="fr-FR" sz="2000" b="1" u="heavy" dirty="0">
                <a:solidFill>
                  <a:srgbClr val="0070C0"/>
                </a:solidFill>
                <a:ea typeface="Calibri"/>
              </a:rPr>
              <a:t>la</a:t>
            </a:r>
            <a:r>
              <a:rPr lang="fr-FR" sz="2000" dirty="0">
                <a:solidFill>
                  <a:srgbClr val="0070C0"/>
                </a:solidFill>
                <a:ea typeface="Calibri"/>
              </a:rPr>
              <a:t> plus grande </a:t>
            </a:r>
            <a:r>
              <a:rPr lang="fr-FR" sz="2000" dirty="0">
                <a:ea typeface="Calibri"/>
              </a:rPr>
              <a:t>de France.</a:t>
            </a:r>
            <a:br>
              <a:rPr lang="fr-FR" sz="2000" dirty="0">
                <a:ea typeface="Calibri"/>
              </a:rPr>
            </a:br>
            <a:r>
              <a:rPr lang="fr-FR" sz="2000" dirty="0">
                <a:ea typeface="Calibri"/>
              </a:rPr>
              <a:t>- Ce restaurant est </a:t>
            </a:r>
            <a:r>
              <a:rPr lang="fr-FR" sz="2000" dirty="0">
                <a:solidFill>
                  <a:srgbClr val="0070C0"/>
                </a:solidFill>
                <a:ea typeface="Calibri"/>
              </a:rPr>
              <a:t>le moins cher </a:t>
            </a:r>
            <a:r>
              <a:rPr lang="fr-FR" sz="2000" dirty="0">
                <a:ea typeface="Calibri"/>
              </a:rPr>
              <a:t>du quartier.</a:t>
            </a:r>
            <a:br>
              <a:rPr lang="fr-FR" sz="2000" dirty="0">
                <a:ea typeface="Calibri"/>
              </a:rPr>
            </a:br>
            <a:r>
              <a:rPr lang="fr-FR" sz="2000" dirty="0">
                <a:ea typeface="Calibri"/>
              </a:rPr>
              <a:t>- Ce producteur vend </a:t>
            </a:r>
            <a:r>
              <a:rPr lang="fr-FR" sz="2000" b="1" u="heavy" dirty="0">
                <a:solidFill>
                  <a:srgbClr val="0070C0"/>
                </a:solidFill>
                <a:ea typeface="Calibri"/>
              </a:rPr>
              <a:t>les</a:t>
            </a:r>
            <a:r>
              <a:rPr lang="fr-FR" sz="2000" dirty="0">
                <a:solidFill>
                  <a:srgbClr val="0070C0"/>
                </a:solidFill>
                <a:ea typeface="Calibri"/>
              </a:rPr>
              <a:t> légumes </a:t>
            </a:r>
            <a:r>
              <a:rPr lang="fr-FR" sz="2000" b="1" u="heavy" dirty="0">
                <a:solidFill>
                  <a:srgbClr val="0070C0"/>
                </a:solidFill>
                <a:ea typeface="Calibri"/>
              </a:rPr>
              <a:t>les</a:t>
            </a:r>
            <a:r>
              <a:rPr lang="fr-FR" sz="2000" dirty="0">
                <a:solidFill>
                  <a:srgbClr val="0070C0"/>
                </a:solidFill>
                <a:ea typeface="Calibri"/>
              </a:rPr>
              <a:t> plus beaux </a:t>
            </a:r>
            <a:r>
              <a:rPr lang="fr-FR" sz="2000" dirty="0">
                <a:ea typeface="Calibri"/>
              </a:rPr>
              <a:t>du marché.</a:t>
            </a:r>
            <a:br>
              <a:rPr lang="fr-FR" sz="2000" dirty="0">
                <a:ea typeface="Calibri"/>
              </a:rPr>
            </a:br>
            <a:r>
              <a:rPr lang="fr-FR" sz="2000" dirty="0">
                <a:ea typeface="Calibri"/>
              </a:rPr>
              <a:t>- Ce producteur vend </a:t>
            </a:r>
            <a:r>
              <a:rPr lang="fr-FR" sz="2000" dirty="0">
                <a:solidFill>
                  <a:srgbClr val="0070C0"/>
                </a:solidFill>
                <a:ea typeface="Calibri"/>
              </a:rPr>
              <a:t>les plus beaux légumes </a:t>
            </a:r>
            <a:r>
              <a:rPr lang="fr-FR" sz="2000" dirty="0">
                <a:ea typeface="Calibri"/>
              </a:rPr>
              <a:t>du marché</a:t>
            </a:r>
            <a:r>
              <a:rPr lang="fr-FR" sz="2000" dirty="0" smtClean="0">
                <a:ea typeface="Calibri"/>
              </a:rPr>
              <a:t>.</a:t>
            </a:r>
            <a:endParaRPr lang="es-ES" sz="20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536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b="1" dirty="0"/>
              <a:t>Quels sont d’après vous </a:t>
            </a:r>
            <a:r>
              <a:rPr lang="fr-FR" sz="3600" b="1" dirty="0" smtClean="0"/>
              <a:t>:</a:t>
            </a:r>
            <a:br>
              <a:rPr lang="fr-FR" sz="3600" b="1" dirty="0" smtClean="0"/>
            </a:br>
            <a:r>
              <a:rPr lang="fr-FR" sz="3600" u="sng" dirty="0" smtClean="0"/>
              <a:t>Les </a:t>
            </a:r>
            <a:r>
              <a:rPr lang="fr-FR" sz="3600" dirty="0" smtClean="0"/>
              <a:t>pays </a:t>
            </a:r>
            <a:r>
              <a:rPr lang="fr-FR" sz="3600" u="sng" dirty="0" smtClean="0"/>
              <a:t>les plus </a:t>
            </a:r>
            <a:r>
              <a:rPr lang="fr-FR" sz="3600" dirty="0" smtClean="0"/>
              <a:t>touristiques du monde ?</a:t>
            </a:r>
            <a:endParaRPr lang="es-ES" dirty="0"/>
          </a:p>
        </p:txBody>
      </p:sp>
      <p:pic>
        <p:nvPicPr>
          <p:cNvPr id="4" name="3 Marcador de contenido">
            <a:hlinkClick r:id="rId2"/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l="6112" t="21664" r="38370" b="8567"/>
          <a:stretch/>
        </p:blipFill>
        <p:spPr bwMode="auto">
          <a:xfrm>
            <a:off x="395536" y="1412776"/>
            <a:ext cx="8280920" cy="5112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95536" y="6525344"/>
            <a:ext cx="8424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https://fr.statista.com/statistiques/581295/depart-vacances-ete-etrangers-francais-destinations/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29130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u="sng" dirty="0" smtClean="0"/>
              <a:t>Les</a:t>
            </a:r>
            <a:r>
              <a:rPr lang="fr-FR" dirty="0" smtClean="0"/>
              <a:t> villes </a:t>
            </a:r>
            <a:r>
              <a:rPr lang="fr-FR" u="sng" dirty="0" smtClean="0"/>
              <a:t>les</a:t>
            </a:r>
            <a:r>
              <a:rPr lang="fr-FR" dirty="0" smtClean="0"/>
              <a:t> </a:t>
            </a:r>
            <a:r>
              <a:rPr lang="fr-FR" u="sng" dirty="0" smtClean="0"/>
              <a:t>plus</a:t>
            </a:r>
            <a:r>
              <a:rPr lang="fr-FR" dirty="0" smtClean="0"/>
              <a:t> attractives en 2016 ?</a:t>
            </a:r>
            <a:endParaRPr lang="es-ES" dirty="0"/>
          </a:p>
        </p:txBody>
      </p:sp>
      <p:pic>
        <p:nvPicPr>
          <p:cNvPr id="2051" name="Picture 3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0"/>
          <a:stretch/>
        </p:blipFill>
        <p:spPr bwMode="auto">
          <a:xfrm>
            <a:off x="1475656" y="1556792"/>
            <a:ext cx="6899853" cy="442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07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08520" y="274638"/>
            <a:ext cx="9433048" cy="1210146"/>
          </a:xfrm>
        </p:spPr>
        <p:txBody>
          <a:bodyPr>
            <a:noAutofit/>
          </a:bodyPr>
          <a:lstStyle/>
          <a:p>
            <a:r>
              <a:rPr lang="fr-FR" sz="4000" u="sng" dirty="0" smtClean="0"/>
              <a:t>Les </a:t>
            </a:r>
            <a:r>
              <a:rPr lang="fr-FR" sz="4000" dirty="0" smtClean="0"/>
              <a:t>monuments </a:t>
            </a:r>
            <a:r>
              <a:rPr lang="fr-FR" sz="4000" u="sng" dirty="0" smtClean="0"/>
              <a:t>les plus </a:t>
            </a:r>
            <a:r>
              <a:rPr lang="fr-FR" sz="4000" dirty="0" smtClean="0"/>
              <a:t>visités du monde ?</a:t>
            </a:r>
            <a:endParaRPr lang="es-ES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0" y="1600200"/>
            <a:ext cx="807963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32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000" u="sng" dirty="0" smtClean="0"/>
              <a:t>Les </a:t>
            </a:r>
            <a:r>
              <a:rPr lang="es-ES" sz="4000" dirty="0" err="1" smtClean="0"/>
              <a:t>langues</a:t>
            </a:r>
            <a:r>
              <a:rPr lang="es-ES" sz="4000" dirty="0" smtClean="0"/>
              <a:t> </a:t>
            </a:r>
            <a:r>
              <a:rPr lang="es-ES" sz="4000" u="sng" dirty="0" smtClean="0"/>
              <a:t>les plus </a:t>
            </a:r>
            <a:r>
              <a:rPr lang="es-ES" sz="4000" dirty="0" err="1" smtClean="0"/>
              <a:t>parlées</a:t>
            </a:r>
            <a:r>
              <a:rPr lang="es-ES" sz="4000" dirty="0" smtClean="0"/>
              <a:t> du monde?</a:t>
            </a:r>
            <a:br>
              <a:rPr lang="es-ES" sz="4000" dirty="0" smtClean="0"/>
            </a:br>
            <a:r>
              <a:rPr lang="es-ES" sz="4000" u="sng" dirty="0" smtClean="0"/>
              <a:t>Les </a:t>
            </a:r>
            <a:r>
              <a:rPr lang="es-ES" sz="4000" dirty="0" err="1" smtClean="0"/>
              <a:t>langues</a:t>
            </a:r>
            <a:r>
              <a:rPr lang="es-ES" sz="4000" dirty="0" smtClean="0"/>
              <a:t> </a:t>
            </a:r>
            <a:r>
              <a:rPr lang="es-ES" sz="4000" u="sng" dirty="0" smtClean="0"/>
              <a:t>les plus </a:t>
            </a:r>
            <a:r>
              <a:rPr lang="es-ES" sz="4000" dirty="0" err="1" smtClean="0"/>
              <a:t>utiles</a:t>
            </a:r>
            <a:r>
              <a:rPr lang="es-ES" sz="4000" dirty="0" smtClean="0"/>
              <a:t> </a:t>
            </a:r>
            <a:r>
              <a:rPr lang="es-ES" sz="4000" dirty="0" err="1" smtClean="0"/>
              <a:t>pour</a:t>
            </a:r>
            <a:r>
              <a:rPr lang="es-ES" sz="4000" dirty="0" smtClean="0"/>
              <a:t> </a:t>
            </a:r>
            <a:r>
              <a:rPr lang="es-ES" sz="4000" dirty="0" err="1" smtClean="0"/>
              <a:t>voyager</a:t>
            </a:r>
            <a:r>
              <a:rPr lang="es-ES" dirty="0" smtClean="0"/>
              <a:t>?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600200"/>
            <a:ext cx="724154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73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Les </a:t>
            </a:r>
            <a:r>
              <a:rPr lang="es-ES" dirty="0" err="1" smtClean="0"/>
              <a:t>aéroports</a:t>
            </a:r>
            <a:r>
              <a:rPr lang="es-ES" dirty="0" smtClean="0"/>
              <a:t> les plus </a:t>
            </a:r>
            <a:r>
              <a:rPr lang="es-ES" dirty="0" err="1" smtClean="0"/>
              <a:t>fréquentés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Resultado de imagen de aeroport deco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920880" cy="501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76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Les </a:t>
            </a:r>
            <a:r>
              <a:rPr lang="es-ES" dirty="0" smtClean="0"/>
              <a:t>10 </a:t>
            </a:r>
            <a:r>
              <a:rPr lang="es-ES" dirty="0" err="1" smtClean="0"/>
              <a:t>villes</a:t>
            </a:r>
            <a:r>
              <a:rPr lang="es-ES" dirty="0" smtClean="0"/>
              <a:t> </a:t>
            </a:r>
            <a:r>
              <a:rPr lang="es-ES" u="sng" dirty="0" smtClean="0"/>
              <a:t>les plus </a:t>
            </a:r>
            <a:r>
              <a:rPr lang="es-ES" dirty="0" err="1" smtClean="0"/>
              <a:t>smart</a:t>
            </a:r>
            <a:r>
              <a:rPr lang="es-ES" dirty="0" smtClean="0"/>
              <a:t>?</a:t>
            </a:r>
            <a:endParaRPr lang="es-ES" dirty="0"/>
          </a:p>
        </p:txBody>
      </p:sp>
      <p:pic>
        <p:nvPicPr>
          <p:cNvPr id="4" name="3 Marcador de contenido">
            <a:hlinkClick r:id="rId2"/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l="8489" t="16884" r="34635" b="3789"/>
          <a:stretch/>
        </p:blipFill>
        <p:spPr bwMode="auto">
          <a:xfrm>
            <a:off x="1527554" y="1600200"/>
            <a:ext cx="6088892" cy="45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219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96</Words>
  <Application>Microsoft Office PowerPoint</Application>
  <PresentationFormat>Presentación en pantalla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Superlatif </vt:lpstr>
      <vt:lpstr>Rappel : formation du superlatif</vt:lpstr>
      <vt:lpstr>Quels sont d’après vous : Les pays les plus touristiques du monde ?</vt:lpstr>
      <vt:lpstr>Les villes les plus attractives en 2016 ?</vt:lpstr>
      <vt:lpstr>Les monuments les plus visités du monde ?</vt:lpstr>
      <vt:lpstr>Les langues les plus parlées du monde? Les langues les plus utiles pour voyager?</vt:lpstr>
      <vt:lpstr>Les aéroports les plus fréquentés?</vt:lpstr>
      <vt:lpstr>Les 10 villes les plus smart?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Superlatif</dc:title>
  <dc:creator>USER</dc:creator>
  <cp:lastModifiedBy>USER</cp:lastModifiedBy>
  <cp:revision>5</cp:revision>
  <dcterms:created xsi:type="dcterms:W3CDTF">2017-02-06T09:04:54Z</dcterms:created>
  <dcterms:modified xsi:type="dcterms:W3CDTF">2017-02-06T09:51:53Z</dcterms:modified>
</cp:coreProperties>
</file>