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96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4696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5584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8089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431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178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16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6019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592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384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3702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85247-D23C-4AF2-B8E1-7CF890AC3B43}" type="datetimeFigureOut">
              <a:rPr lang="es-ES" smtClean="0"/>
              <a:t>27/09/2015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4C940-507F-45B7-A734-48337566F5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83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latin typeface="+mn-lt"/>
                <a:cs typeface="Arial" panose="020B0604020202020204" pitchFamily="34" charset="0"/>
              </a:rPr>
              <a:t>Le </a:t>
            </a:r>
            <a:r>
              <a:rPr lang="fr-FR" dirty="0" smtClean="0">
                <a:latin typeface="+mn-lt"/>
                <a:cs typeface="Arial" panose="020B0604020202020204" pitchFamily="34" charset="0"/>
              </a:rPr>
              <a:t>plus-que-parfait</a:t>
            </a:r>
            <a:endParaRPr lang="fr-FR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24010" y="594177"/>
            <a:ext cx="799288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cs typeface="Arial" panose="020B0604020202020204" pitchFamily="34" charset="0"/>
              </a:rPr>
              <a:t>EMPLOI</a:t>
            </a:r>
          </a:p>
          <a:p>
            <a:r>
              <a:rPr lang="fr-FR" sz="1600" dirty="0" smtClean="0"/>
              <a:t>Comme </a:t>
            </a:r>
            <a:r>
              <a:rPr lang="fr-FR" sz="1600" dirty="0" smtClean="0"/>
              <a:t>le </a:t>
            </a:r>
            <a:r>
              <a:rPr lang="fr-FR" sz="1600" dirty="0" smtClean="0"/>
              <a:t>passé </a:t>
            </a:r>
            <a:r>
              <a:rPr lang="fr-FR" sz="1600" dirty="0" smtClean="0"/>
              <a:t>composé, le plus-que-parfait </a:t>
            </a:r>
            <a:r>
              <a:rPr lang="fr-FR" sz="1600" dirty="0" smtClean="0"/>
              <a:t>est un </a:t>
            </a:r>
            <a:r>
              <a:rPr lang="fr-FR" sz="1600" b="1" dirty="0" smtClean="0">
                <a:solidFill>
                  <a:srgbClr val="0070C0"/>
                </a:solidFill>
              </a:rPr>
              <a:t>temps du passé</a:t>
            </a:r>
            <a:r>
              <a:rPr lang="fr-FR" sz="1600" dirty="0" smtClean="0"/>
              <a:t>, pour parler </a:t>
            </a:r>
            <a:r>
              <a:rPr lang="fr-FR" sz="1600" b="1" dirty="0" smtClean="0">
                <a:solidFill>
                  <a:srgbClr val="0070C0"/>
                </a:solidFill>
              </a:rPr>
              <a:t>d’actions </a:t>
            </a:r>
            <a:r>
              <a:rPr lang="fr-FR" sz="1600" b="1" dirty="0" smtClean="0">
                <a:solidFill>
                  <a:srgbClr val="0070C0"/>
                </a:solidFill>
              </a:rPr>
              <a:t>antérieures à celles décrites au PC</a:t>
            </a:r>
            <a:r>
              <a:rPr lang="fr-FR" sz="1600" dirty="0" smtClean="0"/>
              <a:t>.</a:t>
            </a:r>
            <a:endParaRPr lang="fr-FR" sz="1600" dirty="0" smtClean="0"/>
          </a:p>
          <a:p>
            <a:pPr lvl="1"/>
            <a:r>
              <a:rPr lang="fr-FR" sz="1600" i="1" dirty="0" smtClean="0"/>
              <a:t>Exemple: Ce matin, </a:t>
            </a:r>
            <a:r>
              <a:rPr lang="fr-FR" sz="1600" b="1" i="1" dirty="0" smtClean="0">
                <a:solidFill>
                  <a:srgbClr val="0070C0"/>
                </a:solidFill>
              </a:rPr>
              <a:t>j’ai pris </a:t>
            </a:r>
            <a:r>
              <a:rPr lang="fr-FR" sz="1600" i="1" dirty="0" smtClean="0"/>
              <a:t>l’avion, j’avais téléchargé ma carte d’embarquement la veille.</a:t>
            </a:r>
            <a:endParaRPr lang="fr-FR" sz="1600" i="1" dirty="0" smtClean="0"/>
          </a:p>
          <a:p>
            <a:endParaRPr lang="fr-FR" dirty="0"/>
          </a:p>
        </p:txBody>
      </p:sp>
      <p:sp>
        <p:nvSpPr>
          <p:cNvPr id="4" name="3 Rectángulo"/>
          <p:cNvSpPr/>
          <p:nvPr/>
        </p:nvSpPr>
        <p:spPr>
          <a:xfrm>
            <a:off x="424011" y="1700808"/>
            <a:ext cx="799288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>
                <a:cs typeface="Arial" panose="020B0604020202020204" pitchFamily="34" charset="0"/>
              </a:rPr>
              <a:t>FORMATION</a:t>
            </a:r>
          </a:p>
          <a:p>
            <a:r>
              <a:rPr lang="fr-FR" sz="1600" dirty="0" smtClean="0"/>
              <a:t>Il est composé de </a:t>
            </a:r>
            <a:r>
              <a:rPr lang="fr-FR" sz="1600" b="1" dirty="0" smtClean="0">
                <a:solidFill>
                  <a:srgbClr val="0070C0"/>
                </a:solidFill>
              </a:rPr>
              <a:t>2 parties:</a:t>
            </a:r>
          </a:p>
          <a:p>
            <a:endParaRPr lang="fr-FR" sz="1600" b="1" dirty="0" smtClean="0">
              <a:solidFill>
                <a:srgbClr val="0070C0"/>
              </a:solidFill>
            </a:endParaRPr>
          </a:p>
          <a:p>
            <a:pPr algn="ctr"/>
            <a:r>
              <a:rPr lang="fr-FR" sz="2400" b="1" dirty="0" smtClean="0">
                <a:solidFill>
                  <a:srgbClr val="0070C0"/>
                </a:solidFill>
              </a:rPr>
              <a:t>+</a:t>
            </a:r>
          </a:p>
          <a:p>
            <a:pPr algn="ctr"/>
            <a:endParaRPr lang="fr-FR" sz="3800" dirty="0" smtClean="0"/>
          </a:p>
          <a:p>
            <a:endParaRPr lang="fr-FR" sz="1600" dirty="0" smtClean="0"/>
          </a:p>
          <a:p>
            <a:r>
              <a:rPr lang="fr-FR" sz="1600" dirty="0" smtClean="0"/>
              <a:t>		</a:t>
            </a:r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pPr lvl="1"/>
            <a:endParaRPr lang="fr-FR" sz="1600" i="1" dirty="0" smtClean="0"/>
          </a:p>
          <a:p>
            <a:pPr lvl="1"/>
            <a:r>
              <a:rPr lang="fr-FR" sz="1600" i="1" dirty="0" smtClean="0"/>
              <a:t> Exemple: 	</a:t>
            </a:r>
            <a:r>
              <a:rPr lang="fr-FR" sz="1600" i="1" dirty="0" smtClean="0"/>
              <a:t>Je suis allée au cinéma mais j</a:t>
            </a:r>
            <a:r>
              <a:rPr lang="fr-FR" sz="1600" b="1" i="1" dirty="0" smtClean="0">
                <a:solidFill>
                  <a:srgbClr val="0070C0"/>
                </a:solidFill>
              </a:rPr>
              <a:t>’avais </a:t>
            </a:r>
            <a:r>
              <a:rPr lang="fr-FR" sz="1600" i="1" dirty="0" smtClean="0"/>
              <a:t>déjà</a:t>
            </a:r>
            <a:r>
              <a:rPr lang="fr-FR" sz="1600" b="1" i="1" dirty="0" smtClean="0"/>
              <a:t> </a:t>
            </a:r>
            <a:r>
              <a:rPr lang="fr-FR" sz="1600" b="1" i="1" dirty="0" smtClean="0">
                <a:solidFill>
                  <a:srgbClr val="FF0000"/>
                </a:solidFill>
              </a:rPr>
              <a:t>vu</a:t>
            </a:r>
            <a:r>
              <a:rPr lang="fr-FR" sz="1600" b="1" i="1" dirty="0">
                <a:solidFill>
                  <a:srgbClr val="0070C0"/>
                </a:solidFill>
              </a:rPr>
              <a:t> </a:t>
            </a:r>
            <a:r>
              <a:rPr lang="fr-FR" sz="1600" i="1" dirty="0" smtClean="0"/>
              <a:t>tous les films.</a:t>
            </a:r>
            <a:endParaRPr lang="es-ES" dirty="0" smtClean="0">
              <a:latin typeface="Comic Sans MS" panose="030F0702030302020204" pitchFamily="66" charset="0"/>
            </a:endParaRPr>
          </a:p>
          <a:p>
            <a:endParaRPr lang="fr-FR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611560" y="2356825"/>
            <a:ext cx="7478051" cy="3808479"/>
            <a:chOff x="611560" y="2356825"/>
            <a:chExt cx="7478051" cy="3808479"/>
          </a:xfrm>
        </p:grpSpPr>
        <p:sp>
          <p:nvSpPr>
            <p:cNvPr id="13" name="12 Rectángulo redondeado"/>
            <p:cNvSpPr/>
            <p:nvPr/>
          </p:nvSpPr>
          <p:spPr>
            <a:xfrm>
              <a:off x="2313004" y="3068961"/>
              <a:ext cx="1548172" cy="309634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rgbClr val="FF0000"/>
                  </a:solidFill>
                </a:rPr>
                <a:t>ÊTRE</a:t>
              </a:r>
            </a:p>
            <a:p>
              <a:pPr algn="ctr"/>
              <a:r>
                <a:rPr lang="fr-FR" sz="1400" dirty="0" smtClean="0"/>
                <a:t>Pour les </a:t>
              </a:r>
              <a:r>
                <a:rPr lang="fr-FR" sz="1400" dirty="0" err="1" smtClean="0"/>
                <a:t>vbs</a:t>
              </a:r>
              <a:r>
                <a:rPr lang="fr-FR" sz="1400" dirty="0" smtClean="0"/>
                <a:t> de transformation  et les pronominaux</a:t>
              </a:r>
            </a:p>
            <a:p>
              <a:pPr algn="ctr"/>
              <a:endParaRPr lang="fr-FR" sz="1400" dirty="0" smtClean="0"/>
            </a:p>
            <a:p>
              <a:r>
                <a:rPr lang="fr-FR" sz="1400" b="1" dirty="0" smtClean="0">
                  <a:solidFill>
                    <a:srgbClr val="FF0000"/>
                  </a:solidFill>
                </a:rPr>
                <a:t>J’étais</a:t>
              </a:r>
              <a:endParaRPr lang="fr-FR" sz="1400" b="1" dirty="0" smtClean="0">
                <a:solidFill>
                  <a:srgbClr val="FF0000"/>
                </a:solidFill>
              </a:endParaRPr>
            </a:p>
            <a:p>
              <a:r>
                <a:rPr lang="fr-FR" sz="1400" b="1" dirty="0" smtClean="0">
                  <a:solidFill>
                    <a:srgbClr val="FF0000"/>
                  </a:solidFill>
                </a:rPr>
                <a:t>Tu 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étais</a:t>
              </a:r>
              <a:endParaRPr lang="fr-FR" sz="1400" b="1" dirty="0" smtClean="0">
                <a:solidFill>
                  <a:srgbClr val="FF0000"/>
                </a:solidFill>
              </a:endParaRPr>
            </a:p>
            <a:p>
              <a:r>
                <a:rPr lang="fr-FR" sz="1400" b="1" dirty="0" smtClean="0">
                  <a:solidFill>
                    <a:srgbClr val="FF0000"/>
                  </a:solidFill>
                </a:rPr>
                <a:t>Il, elle, on 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était Nous étions</a:t>
              </a:r>
              <a:endParaRPr lang="fr-FR" sz="1400" b="1" dirty="0" smtClean="0">
                <a:solidFill>
                  <a:srgbClr val="FF0000"/>
                </a:solidFill>
              </a:endParaRPr>
            </a:p>
            <a:p>
              <a:r>
                <a:rPr lang="fr-FR" sz="1400" b="1" dirty="0" smtClean="0">
                  <a:solidFill>
                    <a:srgbClr val="FF0000"/>
                  </a:solidFill>
                </a:rPr>
                <a:t>Vous 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étiez</a:t>
              </a:r>
              <a:endParaRPr lang="fr-FR" sz="1400" b="1" dirty="0" smtClean="0">
                <a:solidFill>
                  <a:srgbClr val="FF0000"/>
                </a:solidFill>
              </a:endParaRPr>
            </a:p>
            <a:p>
              <a:r>
                <a:rPr lang="fr-FR" sz="1400" b="1" dirty="0" smtClean="0">
                  <a:solidFill>
                    <a:srgbClr val="FF0000"/>
                  </a:solidFill>
                </a:rPr>
                <a:t>Ils, elles 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étaient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10 Rectángulo redondeado"/>
            <p:cNvSpPr/>
            <p:nvPr/>
          </p:nvSpPr>
          <p:spPr>
            <a:xfrm>
              <a:off x="611560" y="3068961"/>
              <a:ext cx="1548170" cy="309634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>
                  <a:solidFill>
                    <a:srgbClr val="0070C0"/>
                  </a:solidFill>
                </a:rPr>
                <a:t>AVOIR </a:t>
              </a:r>
            </a:p>
            <a:p>
              <a:pPr algn="ctr"/>
              <a:r>
                <a:rPr lang="fr-FR" sz="1400" dirty="0" smtClean="0"/>
                <a:t>cas général, pour la plupart des verbes</a:t>
              </a:r>
            </a:p>
            <a:p>
              <a:pPr algn="ctr"/>
              <a:endParaRPr lang="fr-FR" sz="1400" dirty="0"/>
            </a:p>
            <a:p>
              <a:r>
                <a:rPr lang="fr-FR" sz="1400" b="1" dirty="0" smtClean="0">
                  <a:solidFill>
                    <a:srgbClr val="0070C0"/>
                  </a:solidFill>
                </a:rPr>
                <a:t>J’avais</a:t>
              </a:r>
              <a:endParaRPr lang="fr-FR" sz="1400" b="1" dirty="0" smtClean="0">
                <a:solidFill>
                  <a:srgbClr val="0070C0"/>
                </a:solidFill>
              </a:endParaRPr>
            </a:p>
            <a:p>
              <a:r>
                <a:rPr lang="fr-FR" sz="1400" b="1" dirty="0" smtClean="0">
                  <a:solidFill>
                    <a:srgbClr val="0070C0"/>
                  </a:solidFill>
                </a:rPr>
                <a:t>Tu </a:t>
              </a:r>
              <a:r>
                <a:rPr lang="fr-FR" sz="1400" b="1" dirty="0" smtClean="0">
                  <a:solidFill>
                    <a:srgbClr val="0070C0"/>
                  </a:solidFill>
                </a:rPr>
                <a:t>avais</a:t>
              </a:r>
              <a:endParaRPr lang="fr-FR" sz="1400" b="1" dirty="0" smtClean="0">
                <a:solidFill>
                  <a:srgbClr val="0070C0"/>
                </a:solidFill>
              </a:endParaRPr>
            </a:p>
            <a:p>
              <a:r>
                <a:rPr lang="fr-FR" sz="1400" b="1" dirty="0" smtClean="0">
                  <a:solidFill>
                    <a:srgbClr val="0070C0"/>
                  </a:solidFill>
                </a:rPr>
                <a:t>Il, elle, on </a:t>
              </a:r>
              <a:r>
                <a:rPr lang="fr-FR" sz="1400" b="1" dirty="0" smtClean="0">
                  <a:solidFill>
                    <a:srgbClr val="0070C0"/>
                  </a:solidFill>
                </a:rPr>
                <a:t>avait </a:t>
              </a:r>
              <a:endParaRPr lang="fr-FR" sz="1400" b="1" dirty="0" smtClean="0">
                <a:solidFill>
                  <a:srgbClr val="0070C0"/>
                </a:solidFill>
              </a:endParaRPr>
            </a:p>
            <a:p>
              <a:r>
                <a:rPr lang="fr-FR" sz="1400" b="1" dirty="0" smtClean="0">
                  <a:solidFill>
                    <a:srgbClr val="0070C0"/>
                  </a:solidFill>
                </a:rPr>
                <a:t>Nous </a:t>
              </a:r>
              <a:r>
                <a:rPr lang="fr-FR" sz="1400" b="1" dirty="0" smtClean="0">
                  <a:solidFill>
                    <a:srgbClr val="0070C0"/>
                  </a:solidFill>
                </a:rPr>
                <a:t>avions</a:t>
              </a:r>
              <a:endParaRPr lang="fr-FR" sz="1400" b="1" dirty="0" smtClean="0">
                <a:solidFill>
                  <a:srgbClr val="0070C0"/>
                </a:solidFill>
              </a:endParaRPr>
            </a:p>
            <a:p>
              <a:r>
                <a:rPr lang="fr-FR" sz="1400" b="1" dirty="0" smtClean="0">
                  <a:solidFill>
                    <a:srgbClr val="0070C0"/>
                  </a:solidFill>
                </a:rPr>
                <a:t>Vous </a:t>
              </a:r>
              <a:r>
                <a:rPr lang="fr-FR" sz="1400" b="1" dirty="0" smtClean="0">
                  <a:solidFill>
                    <a:srgbClr val="0070C0"/>
                  </a:solidFill>
                </a:rPr>
                <a:t>aviez</a:t>
              </a:r>
              <a:endParaRPr lang="fr-FR" sz="1400" b="1" dirty="0" smtClean="0">
                <a:solidFill>
                  <a:srgbClr val="0070C0"/>
                </a:solidFill>
              </a:endParaRPr>
            </a:p>
            <a:p>
              <a:r>
                <a:rPr lang="fr-FR" sz="1400" b="1" dirty="0" smtClean="0">
                  <a:solidFill>
                    <a:srgbClr val="0070C0"/>
                  </a:solidFill>
                </a:rPr>
                <a:t>Ils, elles </a:t>
              </a:r>
              <a:r>
                <a:rPr lang="fr-FR" sz="1400" b="1" dirty="0" smtClean="0">
                  <a:solidFill>
                    <a:srgbClr val="0070C0"/>
                  </a:solidFill>
                </a:rPr>
                <a:t>avaient</a:t>
              </a:r>
              <a:endParaRPr lang="fr-FR" sz="1400" b="1" dirty="0" smtClean="0">
                <a:solidFill>
                  <a:srgbClr val="0070C0"/>
                </a:solidFill>
              </a:endParaRPr>
            </a:p>
          </p:txBody>
        </p:sp>
        <p:sp>
          <p:nvSpPr>
            <p:cNvPr id="14" name="13 Rectángulo redondeado"/>
            <p:cNvSpPr/>
            <p:nvPr/>
          </p:nvSpPr>
          <p:spPr>
            <a:xfrm>
              <a:off x="5850269" y="4686819"/>
              <a:ext cx="1247677" cy="147848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Autres verbes</a:t>
              </a:r>
            </a:p>
            <a:p>
              <a:pPr algn="ctr"/>
              <a:r>
                <a:rPr lang="es-ES" sz="1600" dirty="0" smtClean="0"/>
                <a:t>-&gt; </a:t>
              </a:r>
              <a:r>
                <a:rPr lang="es-ES" sz="1600" dirty="0" smtClean="0">
                  <a:solidFill>
                    <a:srgbClr val="FF0000"/>
                  </a:solidFill>
                </a:rPr>
                <a:t>s</a:t>
              </a:r>
            </a:p>
            <a:p>
              <a:pPr algn="ctr"/>
              <a:r>
                <a:rPr lang="es-ES" sz="1600" dirty="0" smtClean="0"/>
                <a:t>-&gt;</a:t>
              </a:r>
              <a:r>
                <a:rPr lang="es-ES" sz="1600" dirty="0" smtClean="0">
                  <a:solidFill>
                    <a:srgbClr val="FF0000"/>
                  </a:solidFill>
                </a:rPr>
                <a:t> t</a:t>
              </a:r>
            </a:p>
            <a:p>
              <a:pPr algn="ctr"/>
              <a:r>
                <a:rPr lang="es-ES" sz="1600" dirty="0" smtClean="0">
                  <a:solidFill>
                    <a:schemeClr val="tx1"/>
                  </a:solidFill>
                </a:rPr>
                <a:t>-&gt; </a:t>
              </a:r>
              <a:r>
                <a:rPr lang="es-ES" sz="1600" dirty="0" smtClean="0">
                  <a:solidFill>
                    <a:srgbClr val="FF0000"/>
                  </a:solidFill>
                </a:rPr>
                <a:t>u</a:t>
              </a:r>
              <a:endParaRPr lang="es-ES" sz="1600" dirty="0">
                <a:solidFill>
                  <a:srgbClr val="FF0000"/>
                </a:solidFill>
              </a:endParaRPr>
            </a:p>
          </p:txBody>
        </p:sp>
        <p:sp>
          <p:nvSpPr>
            <p:cNvPr id="9" name="8 Rectángulo redondeado"/>
            <p:cNvSpPr/>
            <p:nvPr/>
          </p:nvSpPr>
          <p:spPr>
            <a:xfrm>
              <a:off x="611560" y="2356825"/>
              <a:ext cx="3249616" cy="62106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Un</a:t>
              </a:r>
              <a:r>
                <a:rPr lang="fr-FR" dirty="0" smtClean="0"/>
                <a:t> </a:t>
              </a:r>
              <a:r>
                <a:rPr lang="fr-FR" dirty="0" smtClean="0">
                  <a:solidFill>
                    <a:srgbClr val="FF0000"/>
                  </a:solidFill>
                </a:rPr>
                <a:t>auxiliaire </a:t>
              </a:r>
              <a:r>
                <a:rPr lang="fr-FR" dirty="0" smtClean="0">
                  <a:solidFill>
                    <a:srgbClr val="FF0000"/>
                  </a:solidFill>
                </a:rPr>
                <a:t>à l’imparfait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0" name="9 Rectángulo redondeado"/>
            <p:cNvSpPr/>
            <p:nvPr/>
          </p:nvSpPr>
          <p:spPr>
            <a:xfrm>
              <a:off x="4858607" y="2356825"/>
              <a:ext cx="3231004" cy="62106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le participe</a:t>
              </a:r>
              <a:r>
                <a:rPr lang="fr-FR" dirty="0" smtClean="0"/>
                <a:t> </a:t>
              </a:r>
              <a:r>
                <a:rPr lang="fr-FR" dirty="0" smtClean="0">
                  <a:solidFill>
                    <a:srgbClr val="FF0000"/>
                  </a:solidFill>
                </a:rPr>
                <a:t>passé </a:t>
              </a:r>
              <a:r>
                <a:rPr lang="fr-FR" dirty="0" smtClean="0"/>
                <a:t>du verbe</a:t>
              </a:r>
              <a:endParaRPr lang="fr-FR" dirty="0"/>
            </a:p>
          </p:txBody>
        </p:sp>
        <p:sp>
          <p:nvSpPr>
            <p:cNvPr id="21" name="20 Rectángulo redondeado"/>
            <p:cNvSpPr/>
            <p:nvPr/>
          </p:nvSpPr>
          <p:spPr>
            <a:xfrm>
              <a:off x="5850269" y="3068960"/>
              <a:ext cx="1224725" cy="1548171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verbes</a:t>
              </a:r>
              <a:r>
                <a:rPr lang="es-ES" dirty="0" smtClean="0"/>
                <a:t> en</a:t>
              </a:r>
            </a:p>
            <a:p>
              <a:pPr algn="ctr"/>
              <a:r>
                <a:rPr lang="es-ES" sz="1600" b="1" dirty="0" smtClean="0">
                  <a:solidFill>
                    <a:srgbClr val="0070C0"/>
                  </a:solidFill>
                </a:rPr>
                <a:t>–ER -&gt;  é</a:t>
              </a:r>
            </a:p>
            <a:p>
              <a:pPr algn="ctr"/>
              <a:r>
                <a:rPr lang="es-ES" sz="1600" b="1" dirty="0" smtClean="0">
                  <a:solidFill>
                    <a:srgbClr val="0070C0"/>
                  </a:solidFill>
                </a:rPr>
                <a:t>–IR  -&gt;  i </a:t>
              </a:r>
              <a:endParaRPr lang="es-ES" sz="16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586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51520" y="33265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PARLER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avais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avais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 </a:t>
            </a:r>
            <a:r>
              <a:rPr lang="fr-FR" sz="1400" b="1" dirty="0" smtClean="0">
                <a:solidFill>
                  <a:srgbClr val="0070C0"/>
                </a:solidFill>
              </a:rPr>
              <a:t>avait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avions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aviez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Ils, elles  </a:t>
            </a:r>
            <a:r>
              <a:rPr lang="fr-FR" sz="1400" b="1" dirty="0" smtClean="0">
                <a:solidFill>
                  <a:srgbClr val="0070C0"/>
                </a:solidFill>
              </a:rPr>
              <a:t>avaient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6876256" y="324118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ÊTRE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 avais</a:t>
            </a:r>
            <a:r>
              <a:rPr lang="fr-FR" sz="1400" dirty="0" smtClean="0">
                <a:solidFill>
                  <a:schemeClr val="tx1"/>
                </a:solidFill>
              </a:rPr>
              <a:t> été 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avais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 </a:t>
            </a:r>
            <a:r>
              <a:rPr lang="fr-FR" sz="1400" b="1" dirty="0" smtClean="0">
                <a:solidFill>
                  <a:srgbClr val="0070C0"/>
                </a:solidFill>
              </a:rPr>
              <a:t>avait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avions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aviez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Ils, elles </a:t>
            </a:r>
            <a:r>
              <a:rPr lang="fr-FR" sz="1400" b="1" dirty="0" smtClean="0">
                <a:solidFill>
                  <a:srgbClr val="0070C0"/>
                </a:solidFill>
              </a:rPr>
              <a:t>avaient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668010" y="310470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AVOIR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 avais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eu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avais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b="1" dirty="0" smtClean="0">
                <a:solidFill>
                  <a:srgbClr val="0070C0"/>
                </a:solidFill>
              </a:rPr>
              <a:t>avait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avions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aviez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Ils, elles  </a:t>
            </a:r>
            <a:r>
              <a:rPr lang="fr-FR" sz="1400" b="1" dirty="0" smtClean="0">
                <a:solidFill>
                  <a:srgbClr val="0070C0"/>
                </a:solidFill>
              </a:rPr>
              <a:t>avaient </a:t>
            </a:r>
            <a:r>
              <a:rPr lang="fr-FR" sz="1400" dirty="0" smtClean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459765" y="33265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FINIR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avais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fini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avais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 </a:t>
            </a:r>
            <a:r>
              <a:rPr lang="fr-FR" sz="1400" b="1" dirty="0" smtClean="0">
                <a:solidFill>
                  <a:srgbClr val="0070C0"/>
                </a:solidFill>
              </a:rPr>
              <a:t>avait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avions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aviez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Ils, elles  </a:t>
            </a:r>
            <a:r>
              <a:rPr lang="fr-FR" sz="1400" b="1" dirty="0" smtClean="0">
                <a:solidFill>
                  <a:srgbClr val="0070C0"/>
                </a:solidFill>
              </a:rPr>
              <a:t>avaient </a:t>
            </a:r>
            <a:r>
              <a:rPr lang="fr-FR" sz="1400" dirty="0" smtClean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42794" y="357301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ALLER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 </a:t>
            </a:r>
            <a:r>
              <a:rPr lang="fr-FR" sz="1400" b="1" dirty="0" smtClean="0">
                <a:solidFill>
                  <a:srgbClr val="FF0000"/>
                </a:solidFill>
              </a:rPr>
              <a:t>étais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FF0000"/>
                </a:solidFill>
              </a:rPr>
              <a:t>étais</a:t>
            </a:r>
            <a:r>
              <a:rPr lang="fr-FR" sz="1400" dirty="0" smtClean="0">
                <a:solidFill>
                  <a:srgbClr val="FF0000"/>
                </a:solidFill>
              </a:rPr>
              <a:t> 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Il, elle, </a:t>
            </a:r>
            <a:r>
              <a:rPr lang="fr-FR" sz="1400" dirty="0">
                <a:solidFill>
                  <a:schemeClr val="tx1"/>
                </a:solidFill>
              </a:rPr>
              <a:t>on </a:t>
            </a:r>
            <a:r>
              <a:rPr lang="fr-FR" sz="1400" b="1" dirty="0" smtClean="0">
                <a:solidFill>
                  <a:srgbClr val="FF0000"/>
                </a:solidFill>
              </a:rPr>
              <a:t>était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FF0000"/>
                </a:solidFill>
              </a:rPr>
              <a:t>étions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FF0000"/>
                </a:solidFill>
              </a:rPr>
              <a:t>étiez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 </a:t>
            </a:r>
            <a:r>
              <a:rPr lang="fr-FR" sz="1400" b="1" dirty="0" smtClean="0">
                <a:solidFill>
                  <a:srgbClr val="FF0000"/>
                </a:solidFill>
              </a:rPr>
              <a:t>étaient </a:t>
            </a:r>
            <a:r>
              <a:rPr lang="fr-FR" sz="1400" dirty="0" smtClean="0">
                <a:solidFill>
                  <a:schemeClr val="tx1"/>
                </a:solidFill>
              </a:rPr>
              <a:t>allé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b="1" dirty="0" smtClean="0">
              <a:solidFill>
                <a:srgbClr val="FF0000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Elles </a:t>
            </a:r>
            <a:r>
              <a:rPr lang="fr-FR" sz="1400" b="1" dirty="0" smtClean="0">
                <a:solidFill>
                  <a:srgbClr val="FF0000"/>
                </a:solidFill>
              </a:rPr>
              <a:t>étaient </a:t>
            </a:r>
            <a:r>
              <a:rPr lang="fr-FR" sz="1400" dirty="0" smtClean="0">
                <a:solidFill>
                  <a:schemeClr val="tx1"/>
                </a:solidFill>
              </a:rPr>
              <a:t>allé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es-ES" sz="1400" b="1" dirty="0" smtClean="0">
              <a:solidFill>
                <a:srgbClr val="FF0000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6867530" y="3564478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SE LEVER</a:t>
            </a:r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Je </a:t>
            </a:r>
            <a:r>
              <a:rPr lang="fr-FR" sz="1400" b="1" dirty="0" smtClean="0">
                <a:solidFill>
                  <a:srgbClr val="FF0000"/>
                </a:solidFill>
              </a:rPr>
              <a:t>m’étais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FF0000"/>
                </a:solidFill>
              </a:rPr>
              <a:t>t’ étais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Il, on </a:t>
            </a:r>
            <a:r>
              <a:rPr lang="fr-FR" sz="1400" b="1" dirty="0" smtClean="0">
                <a:solidFill>
                  <a:srgbClr val="FF0000"/>
                </a:solidFill>
              </a:rPr>
              <a:t>s’était </a:t>
            </a:r>
            <a:r>
              <a:rPr lang="fr-FR" sz="1400" dirty="0" smtClean="0">
                <a:solidFill>
                  <a:schemeClr val="tx1"/>
                </a:solidFill>
              </a:rPr>
              <a:t>levé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Elle </a:t>
            </a:r>
            <a:r>
              <a:rPr lang="fr-FR" sz="1400" b="1" dirty="0" smtClean="0">
                <a:solidFill>
                  <a:srgbClr val="FF0000"/>
                </a:solidFill>
              </a:rPr>
              <a:t>s’était </a:t>
            </a:r>
            <a:r>
              <a:rPr lang="fr-FR" sz="1400" dirty="0" smtClean="0">
                <a:solidFill>
                  <a:schemeClr val="tx1"/>
                </a:solidFill>
              </a:rPr>
              <a:t>levé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FF0000"/>
                </a:solidFill>
              </a:rPr>
              <a:t>nous </a:t>
            </a:r>
            <a:r>
              <a:rPr lang="fr-FR" sz="1400" b="1" dirty="0" smtClean="0">
                <a:solidFill>
                  <a:srgbClr val="FF0000"/>
                </a:solidFill>
              </a:rPr>
              <a:t>étions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b="1" dirty="0" smtClean="0">
              <a:solidFill>
                <a:srgbClr val="FF0000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FF0000"/>
                </a:solidFill>
              </a:rPr>
              <a:t>vous </a:t>
            </a:r>
            <a:r>
              <a:rPr lang="fr-FR" sz="1400" b="1" dirty="0" smtClean="0">
                <a:solidFill>
                  <a:srgbClr val="FF0000"/>
                </a:solidFill>
              </a:rPr>
              <a:t>étiez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b="1" dirty="0" smtClean="0">
              <a:solidFill>
                <a:srgbClr val="FF0000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 </a:t>
            </a:r>
            <a:r>
              <a:rPr lang="fr-FR" sz="1400" b="1" dirty="0" smtClean="0">
                <a:solidFill>
                  <a:srgbClr val="FF0000"/>
                </a:solidFill>
              </a:rPr>
              <a:t>s’étaient </a:t>
            </a:r>
            <a:r>
              <a:rPr lang="fr-FR" sz="1400" dirty="0" smtClean="0">
                <a:solidFill>
                  <a:schemeClr val="tx1"/>
                </a:solidFill>
              </a:rPr>
              <a:t>levé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b="1" dirty="0" smtClean="0">
              <a:solidFill>
                <a:srgbClr val="FF0000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Elles </a:t>
            </a:r>
            <a:r>
              <a:rPr lang="fr-FR" sz="1400" b="1" dirty="0" smtClean="0">
                <a:solidFill>
                  <a:srgbClr val="FF0000"/>
                </a:solidFill>
              </a:rPr>
              <a:t>s’étaient </a:t>
            </a:r>
            <a:r>
              <a:rPr lang="fr-FR" sz="1400" dirty="0" smtClean="0">
                <a:solidFill>
                  <a:schemeClr val="tx1"/>
                </a:solidFill>
              </a:rPr>
              <a:t>levé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4659284" y="3550830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PARTIR</a:t>
            </a: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Je </a:t>
            </a:r>
            <a:r>
              <a:rPr lang="fr-FR" sz="1400" b="1" dirty="0" smtClean="0">
                <a:solidFill>
                  <a:srgbClr val="FF0000"/>
                </a:solidFill>
              </a:rPr>
              <a:t>étais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FF0000"/>
                </a:solidFill>
              </a:rPr>
              <a:t>étais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Il, elle, on </a:t>
            </a:r>
            <a:r>
              <a:rPr lang="fr-FR" sz="1400" b="1" dirty="0" smtClean="0">
                <a:solidFill>
                  <a:srgbClr val="FF0000"/>
                </a:solidFill>
              </a:rPr>
              <a:t>était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>
                <a:solidFill>
                  <a:schemeClr val="tx1"/>
                </a:solidFill>
              </a:rPr>
              <a:t>Ns </a:t>
            </a:r>
            <a:r>
              <a:rPr lang="fr-FR" sz="1400" b="1" dirty="0" smtClean="0">
                <a:solidFill>
                  <a:srgbClr val="FF0000"/>
                </a:solidFill>
              </a:rPr>
              <a:t>étions </a:t>
            </a:r>
            <a:r>
              <a:rPr lang="fr-FR" sz="1400" dirty="0" smtClean="0">
                <a:solidFill>
                  <a:schemeClr val="tx1"/>
                </a:solidFill>
              </a:rPr>
              <a:t>parti(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FF0000"/>
                </a:solidFill>
              </a:rPr>
              <a:t>étiez </a:t>
            </a:r>
            <a:r>
              <a:rPr lang="fr-FR" sz="1400" dirty="0" smtClean="0">
                <a:solidFill>
                  <a:schemeClr val="tx1"/>
                </a:solidFill>
              </a:rPr>
              <a:t>parti(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Ils </a:t>
            </a:r>
            <a:r>
              <a:rPr lang="fr-FR" sz="1400" b="1" dirty="0" smtClean="0">
                <a:solidFill>
                  <a:srgbClr val="FF0000"/>
                </a:solidFill>
              </a:rPr>
              <a:t>étaient </a:t>
            </a:r>
            <a:r>
              <a:rPr lang="fr-FR" sz="1400" dirty="0" smtClean="0">
                <a:solidFill>
                  <a:schemeClr val="tx1"/>
                </a:solidFill>
              </a:rPr>
              <a:t>parti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b="1" dirty="0">
              <a:solidFill>
                <a:srgbClr val="FF0000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Elles </a:t>
            </a:r>
            <a:r>
              <a:rPr lang="fr-FR" sz="1400" b="1" dirty="0" smtClean="0">
                <a:solidFill>
                  <a:srgbClr val="FF0000"/>
                </a:solidFill>
              </a:rPr>
              <a:t>étaient </a:t>
            </a:r>
            <a:r>
              <a:rPr lang="fr-FR" sz="1400" dirty="0" smtClean="0">
                <a:solidFill>
                  <a:schemeClr val="tx1"/>
                </a:solidFill>
              </a:rPr>
              <a:t>parti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451039" y="357301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VENIR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Je </a:t>
            </a:r>
            <a:r>
              <a:rPr lang="fr-FR" sz="1400" b="1" dirty="0" smtClean="0">
                <a:solidFill>
                  <a:srgbClr val="FF0000"/>
                </a:solidFill>
              </a:rPr>
              <a:t>étais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FF0000"/>
                </a:solidFill>
              </a:rPr>
              <a:t>étais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Il, elle, on </a:t>
            </a:r>
            <a:r>
              <a:rPr lang="fr-FR" sz="1400" b="1" dirty="0" smtClean="0">
                <a:solidFill>
                  <a:srgbClr val="FF0000"/>
                </a:solidFill>
              </a:rPr>
              <a:t>était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>
                <a:solidFill>
                  <a:schemeClr val="tx1"/>
                </a:solidFill>
              </a:rPr>
              <a:t>Ns </a:t>
            </a:r>
            <a:r>
              <a:rPr lang="fr-FR" sz="1400" b="1" dirty="0" smtClean="0">
                <a:solidFill>
                  <a:srgbClr val="FF0000"/>
                </a:solidFill>
              </a:rPr>
              <a:t>étions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FF0000"/>
                </a:solidFill>
              </a:rPr>
              <a:t>étiez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Ils </a:t>
            </a:r>
            <a:r>
              <a:rPr lang="fr-FR" sz="1400" b="1" dirty="0" smtClean="0">
                <a:solidFill>
                  <a:srgbClr val="FF0000"/>
                </a:solidFill>
              </a:rPr>
              <a:t>étaient </a:t>
            </a:r>
            <a:r>
              <a:rPr lang="fr-FR" sz="1400" dirty="0" smtClean="0">
                <a:solidFill>
                  <a:schemeClr val="tx1"/>
                </a:solidFill>
              </a:rPr>
              <a:t>venus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Elles </a:t>
            </a:r>
            <a:r>
              <a:rPr lang="fr-FR" sz="1400" b="1" dirty="0" smtClean="0">
                <a:solidFill>
                  <a:srgbClr val="FF0000"/>
                </a:solidFill>
              </a:rPr>
              <a:t>étaient </a:t>
            </a:r>
            <a:r>
              <a:rPr lang="fr-FR" sz="1400" dirty="0" smtClean="0">
                <a:solidFill>
                  <a:schemeClr val="tx1"/>
                </a:solidFill>
              </a:rPr>
              <a:t>venu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19538" y="6029628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IMPORTANT</a:t>
            </a:r>
          </a:p>
          <a:p>
            <a:r>
              <a:rPr lang="fr-FR" sz="1600" dirty="0" smtClean="0"/>
              <a:t>Avec l’auxiliaire </a:t>
            </a:r>
            <a:r>
              <a:rPr lang="fr-FR" sz="1600" b="1" dirty="0" smtClean="0">
                <a:solidFill>
                  <a:srgbClr val="FF0000"/>
                </a:solidFill>
              </a:rPr>
              <a:t>ÊTRE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smtClean="0"/>
              <a:t>: le participe s’accorde avec le sujet. </a:t>
            </a:r>
            <a:r>
              <a:rPr lang="fr-FR" sz="1600" i="1" dirty="0" smtClean="0"/>
              <a:t>Exemple: </a:t>
            </a:r>
            <a:r>
              <a:rPr lang="fr-FR" sz="1600" i="1" smtClean="0"/>
              <a:t>Elles </a:t>
            </a:r>
            <a:r>
              <a:rPr lang="fr-FR" sz="1600" b="1" i="1" smtClean="0">
                <a:solidFill>
                  <a:srgbClr val="FF0000"/>
                </a:solidFill>
              </a:rPr>
              <a:t>étaient </a:t>
            </a:r>
            <a:r>
              <a:rPr lang="fr-FR" sz="1600" i="1" smtClean="0"/>
              <a:t>parti</a:t>
            </a:r>
            <a:r>
              <a:rPr lang="fr-FR" sz="1600" b="1" i="1" smtClean="0">
                <a:solidFill>
                  <a:srgbClr val="FF0000"/>
                </a:solidFill>
              </a:rPr>
              <a:t>es</a:t>
            </a:r>
            <a:r>
              <a:rPr lang="fr-FR" sz="1600" i="1" dirty="0" smtClean="0"/>
              <a:t>.</a:t>
            </a:r>
            <a:endParaRPr lang="fr-FR" sz="1600" i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87427" y="2780928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IMPORTANT</a:t>
            </a:r>
          </a:p>
          <a:p>
            <a:r>
              <a:rPr lang="fr-FR" sz="1600" dirty="0" smtClean="0"/>
              <a:t>Avec l’auxiliaire  </a:t>
            </a:r>
            <a:r>
              <a:rPr lang="fr-FR" sz="1600" b="1" dirty="0" smtClean="0">
                <a:solidFill>
                  <a:srgbClr val="0070C0"/>
                </a:solidFill>
              </a:rPr>
              <a:t>AVOIR</a:t>
            </a:r>
            <a:r>
              <a:rPr lang="fr-FR" sz="1600" dirty="0" smtClean="0"/>
              <a:t>:  le participe ne s’accorde jamais avec le sujet. </a:t>
            </a:r>
            <a:r>
              <a:rPr lang="fr-FR" sz="1600" i="1" dirty="0" smtClean="0"/>
              <a:t>Exemple: Elle </a:t>
            </a:r>
            <a:r>
              <a:rPr lang="fr-FR" sz="1600" b="1" i="1" dirty="0" smtClean="0">
                <a:solidFill>
                  <a:srgbClr val="0070C0"/>
                </a:solidFill>
              </a:rPr>
              <a:t>avait</a:t>
            </a:r>
            <a:r>
              <a:rPr lang="fr-FR" sz="1600" b="1" i="1" dirty="0" smtClean="0">
                <a:solidFill>
                  <a:srgbClr val="FF0000"/>
                </a:solidFill>
              </a:rPr>
              <a:t> </a:t>
            </a:r>
            <a:r>
              <a:rPr lang="fr-FR" sz="1600" i="1" dirty="0" smtClean="0"/>
              <a:t>parl</a:t>
            </a:r>
            <a:r>
              <a:rPr lang="fr-FR" sz="1600" b="1" i="1" dirty="0" smtClean="0">
                <a:solidFill>
                  <a:srgbClr val="0070C0"/>
                </a:solidFill>
              </a:rPr>
              <a:t>é</a:t>
            </a:r>
            <a:r>
              <a:rPr lang="fr-FR" sz="1600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94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391</Words>
  <Application>Microsoft Office PowerPoint</Application>
  <PresentationFormat>Presentación en pantalla (4:3)</PresentationFormat>
  <Paragraphs>120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Le plus-que-parfait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4</cp:revision>
  <dcterms:created xsi:type="dcterms:W3CDTF">2015-09-27T10:58:04Z</dcterms:created>
  <dcterms:modified xsi:type="dcterms:W3CDTF">2015-09-27T11:16:58Z</dcterms:modified>
</cp:coreProperties>
</file>