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68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08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23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22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34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42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77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133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92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248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1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5B0D7-2508-492D-A87B-39B192309F74}" type="datetimeFigureOut">
              <a:rPr lang="es-ES" smtClean="0"/>
              <a:t>28/04/2016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FFD93-FDED-4AA2-B3A0-523AADC37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146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err="1"/>
              <a:t>Discours</a:t>
            </a:r>
            <a:r>
              <a:rPr lang="es-ES" b="1" dirty="0"/>
              <a:t> </a:t>
            </a:r>
            <a:r>
              <a:rPr lang="es-ES" b="1" dirty="0" err="1" smtClean="0"/>
              <a:t>rapporté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err="1" smtClean="0"/>
              <a:t>au</a:t>
            </a:r>
            <a:r>
              <a:rPr lang="es-ES" b="1" dirty="0" smtClean="0"/>
              <a:t> </a:t>
            </a:r>
            <a:r>
              <a:rPr lang="es-ES" b="1" dirty="0" err="1" smtClean="0"/>
              <a:t>passé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5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288622"/>
              </p:ext>
            </p:extLst>
          </p:nvPr>
        </p:nvGraphicFramePr>
        <p:xfrm>
          <a:off x="467544" y="548680"/>
          <a:ext cx="8280920" cy="5750705"/>
        </p:xfrm>
        <a:graphic>
          <a:graphicData uri="http://schemas.openxmlformats.org/drawingml/2006/table">
            <a:tbl>
              <a:tblPr firstRow="1" firstCol="1" bandRow="1"/>
              <a:tblGrid>
                <a:gridCol w="4140460"/>
                <a:gridCol w="4140460"/>
              </a:tblGrid>
              <a:tr h="7200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/>
                        <a:t>Discours </a:t>
                      </a:r>
                      <a:r>
                        <a:rPr lang="fr-FR" sz="2800" dirty="0" smtClean="0"/>
                        <a:t>direct</a:t>
                      </a:r>
                      <a:endParaRPr lang="es-ES" sz="28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smtClean="0"/>
                        <a:t>Formules </a:t>
                      </a:r>
                      <a:r>
                        <a:rPr lang="fr-FR" sz="2800" dirty="0"/>
                        <a:t>d’introduction</a:t>
                      </a:r>
                      <a:endParaRPr lang="es-ES" sz="28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Affirmation ou négation</a:t>
                      </a:r>
                      <a:endParaRPr lang="es-E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a dit que…</a:t>
                      </a:r>
                      <a:endParaRPr lang="es-E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Question avec « est-ce que… ? »</a:t>
                      </a:r>
                      <a:endParaRPr lang="es-E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a demandé  </a:t>
                      </a: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8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Question avec un pronom interrogatif (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comment, quand, pourquoi, où, qui, quel</a:t>
                      </a: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…)</a:t>
                      </a:r>
                      <a:endParaRPr lang="es-E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a demandé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comment, quand, pourquoi, où, qui, quel…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Question avec « </a:t>
                      </a: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qu’est-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 que</a:t>
                      </a: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 ?» </a:t>
                      </a:r>
                      <a:endParaRPr lang="es-E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                   ou « </a:t>
                      </a: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qu’est-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 qui</a:t>
                      </a: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 ?»</a:t>
                      </a:r>
                      <a:endParaRPr lang="es-E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m’a demandé  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 que…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m’a demandé  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 qui…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impératif</a:t>
                      </a: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ou 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ordre</a:t>
                      </a:r>
                      <a:r>
                        <a:rPr lang="fr-FR" sz="1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(!)</a:t>
                      </a:r>
                      <a:endParaRPr lang="es-E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m’a  demandé  </a:t>
                      </a: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+ infinitif/inf. négatif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 m’a dit </a:t>
                      </a: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</a:t>
                      </a:r>
                      <a:r>
                        <a:rPr lang="fr-FR" sz="18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    + infinitif/inf. négatif</a:t>
                      </a:r>
                      <a:endParaRPr lang="es-ES" sz="18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07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err="1"/>
              <a:t>Concordance</a:t>
            </a:r>
            <a:r>
              <a:rPr lang="es-ES" b="1" dirty="0"/>
              <a:t> des </a:t>
            </a:r>
            <a:r>
              <a:rPr lang="es-ES" b="1" dirty="0" err="1" smtClean="0"/>
              <a:t>temps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986834"/>
              </p:ext>
            </p:extLst>
          </p:nvPr>
        </p:nvGraphicFramePr>
        <p:xfrm>
          <a:off x="323528" y="1412776"/>
          <a:ext cx="8280920" cy="4479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88202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/>
                        <a:t>Discours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direct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/>
                        <a:t>Discours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indirect</a:t>
                      </a:r>
                      <a:r>
                        <a:rPr lang="es-ES" sz="2400" dirty="0" smtClean="0"/>
                        <a:t> / </a:t>
                      </a:r>
                      <a:r>
                        <a:rPr lang="es-ES" sz="2400" dirty="0" err="1" smtClean="0"/>
                        <a:t>rapporté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au</a:t>
                      </a:r>
                      <a:r>
                        <a:rPr lang="es-ES" sz="2400" baseline="0" dirty="0" smtClean="0"/>
                        <a:t> </a:t>
                      </a:r>
                      <a:r>
                        <a:rPr lang="es-ES" sz="2400" baseline="0" dirty="0" err="1" smtClean="0"/>
                        <a:t>passé</a:t>
                      </a:r>
                      <a:endParaRPr lang="es-ES" sz="2400" dirty="0"/>
                    </a:p>
                  </a:txBody>
                  <a:tcPr anchor="ctr"/>
                </a:tc>
              </a:tr>
              <a:tr h="1295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err="1" smtClean="0">
                          <a:effectLst/>
                        </a:rPr>
                        <a:t>Présent</a:t>
                      </a:r>
                      <a:endParaRPr lang="es-ES" sz="1800" u="sng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Je</a:t>
                      </a:r>
                      <a:r>
                        <a:rPr lang="es-E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travaille</a:t>
                      </a:r>
                      <a:r>
                        <a:rPr lang="es-ES" sz="18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dans</a:t>
                      </a:r>
                      <a:r>
                        <a:rPr lang="es-ES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un </a:t>
                      </a:r>
                      <a:r>
                        <a:rPr lang="es-ES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grand</a:t>
                      </a:r>
                      <a:r>
                        <a:rPr lang="es-ES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groupe</a:t>
                      </a:r>
                      <a:r>
                        <a:rPr lang="es-ES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international</a:t>
                      </a:r>
                      <a:r>
                        <a:rPr lang="es-ES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”.</a:t>
                      </a:r>
                      <a:endParaRPr lang="es-ES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effectLst/>
                        </a:rPr>
                        <a:t>Imparfait</a:t>
                      </a:r>
                      <a:endParaRPr lang="fr-FR" sz="1800" u="sng" dirty="0" smtClean="0">
                        <a:effectLst/>
                      </a:endParaRPr>
                    </a:p>
                    <a:p>
                      <a:pPr algn="l"/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Il a dit</a:t>
                      </a:r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  <a:effectLst/>
                        </a:rPr>
                        <a:t> qu</a:t>
                      </a:r>
                      <a:r>
                        <a:rPr lang="fr-FR" sz="1800" baseline="0" dirty="0" smtClean="0">
                          <a:effectLst/>
                        </a:rPr>
                        <a:t>’</a:t>
                      </a:r>
                      <a:r>
                        <a:rPr lang="fr-FR" sz="1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il travaillait </a:t>
                      </a:r>
                      <a:r>
                        <a:rPr lang="fr-FR" sz="1800" baseline="0" dirty="0" smtClean="0">
                          <a:effectLst/>
                        </a:rPr>
                        <a:t>dans un grand groupe international.</a:t>
                      </a:r>
                      <a:endParaRPr lang="es-ES" sz="1800" dirty="0"/>
                    </a:p>
                  </a:txBody>
                  <a:tcPr anchor="ctr"/>
                </a:tc>
              </a:tr>
              <a:tr h="129597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>
                          <a:effectLst/>
                        </a:rPr>
                        <a:t>Futur</a:t>
                      </a:r>
                      <a:endParaRPr lang="es-ES" sz="1800" dirty="0" smtClean="0"/>
                    </a:p>
                    <a:p>
                      <a:pPr algn="l"/>
                      <a:r>
                        <a:rPr lang="es-ES" sz="1800" u="sng" dirty="0" smtClean="0"/>
                        <a:t>“</a:t>
                      </a:r>
                      <a:r>
                        <a:rPr lang="es-ES" sz="1800" u="sng" dirty="0" err="1" smtClean="0"/>
                        <a:t>Demain</a:t>
                      </a:r>
                      <a:r>
                        <a:rPr lang="es-ES" sz="1800" dirty="0" smtClean="0"/>
                        <a:t>, 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je </a:t>
                      </a:r>
                      <a:r>
                        <a:rPr lang="es-ES" sz="1800" dirty="0" err="1" smtClean="0">
                          <a:solidFill>
                            <a:srgbClr val="FF0000"/>
                          </a:solidFill>
                        </a:rPr>
                        <a:t>prendrai</a:t>
                      </a:r>
                      <a:r>
                        <a:rPr lang="es-ES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s-ES" sz="1800" baseline="0" dirty="0" err="1" smtClean="0"/>
                        <a:t>l’avion</a:t>
                      </a:r>
                      <a:r>
                        <a:rPr lang="es-ES" sz="1800" baseline="0" dirty="0" smtClean="0"/>
                        <a:t> à 16h”.</a:t>
                      </a:r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effectLst/>
                        </a:rPr>
                        <a:t>Conditionnel</a:t>
                      </a:r>
                      <a:endParaRPr lang="fr-FR" sz="1800" dirty="0" smtClean="0">
                        <a:effectLst/>
                      </a:endParaRPr>
                    </a:p>
                    <a:p>
                      <a:pPr algn="l"/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Il a dit</a:t>
                      </a:r>
                      <a:r>
                        <a:rPr lang="fr-FR" sz="1800" b="1" baseline="0" dirty="0" smtClean="0">
                          <a:solidFill>
                            <a:srgbClr val="0070C0"/>
                          </a:solidFill>
                          <a:effectLst/>
                        </a:rPr>
                        <a:t> que </a:t>
                      </a:r>
                      <a:r>
                        <a:rPr lang="fr-FR" sz="1800" u="sng" baseline="0" dirty="0" smtClean="0">
                          <a:effectLst/>
                        </a:rPr>
                        <a:t>le lendemain </a:t>
                      </a:r>
                      <a:r>
                        <a:rPr lang="fr-FR" sz="1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il prendrait</a:t>
                      </a:r>
                      <a:r>
                        <a:rPr lang="fr-FR" sz="1800" baseline="0" dirty="0" smtClean="0">
                          <a:effectLst/>
                        </a:rPr>
                        <a:t> l’avion à 16h.</a:t>
                      </a:r>
                      <a:endParaRPr lang="es-ES" sz="1800" dirty="0"/>
                    </a:p>
                  </a:txBody>
                  <a:tcPr anchor="ctr"/>
                </a:tc>
              </a:tr>
              <a:tr h="88202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smtClean="0">
                          <a:effectLst/>
                        </a:rPr>
                        <a:t>PC</a:t>
                      </a:r>
                    </a:p>
                    <a:p>
                      <a:pPr algn="l"/>
                      <a:r>
                        <a:rPr lang="es-ES" sz="1800" dirty="0" smtClean="0">
                          <a:effectLst/>
                        </a:rPr>
                        <a:t>“</a:t>
                      </a:r>
                      <a:r>
                        <a:rPr lang="es-ES" sz="1800" u="sng" dirty="0" err="1" smtClean="0">
                          <a:effectLst/>
                        </a:rPr>
                        <a:t>Hier</a:t>
                      </a:r>
                      <a:r>
                        <a:rPr lang="es-ES" sz="1800" dirty="0" smtClean="0">
                          <a:effectLst/>
                        </a:rPr>
                        <a:t>, Pierre </a:t>
                      </a:r>
                      <a:r>
                        <a:rPr lang="es-ES" sz="1800" dirty="0" err="1" smtClean="0">
                          <a:solidFill>
                            <a:srgbClr val="FF0000"/>
                          </a:solidFill>
                          <a:effectLst/>
                        </a:rPr>
                        <a:t>est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ES" sz="1800" dirty="0" err="1" smtClean="0">
                          <a:solidFill>
                            <a:srgbClr val="FF0000"/>
                          </a:solidFill>
                          <a:effectLst/>
                        </a:rPr>
                        <a:t>venu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ES" sz="1800" dirty="0" err="1" smtClean="0">
                          <a:effectLst/>
                        </a:rPr>
                        <a:t>pour</a:t>
                      </a:r>
                      <a:r>
                        <a:rPr lang="es-ES" sz="1800" dirty="0" smtClean="0">
                          <a:effectLst/>
                        </a:rPr>
                        <a:t> une </a:t>
                      </a:r>
                      <a:r>
                        <a:rPr lang="es-ES" sz="1800" dirty="0" err="1" smtClean="0">
                          <a:effectLst/>
                        </a:rPr>
                        <a:t>réunion</a:t>
                      </a:r>
                      <a:r>
                        <a:rPr lang="es-ES" sz="1800" dirty="0" smtClean="0">
                          <a:effectLst/>
                        </a:rPr>
                        <a:t>”.</a:t>
                      </a:r>
                      <a:endParaRPr lang="es-E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effectLst/>
                        </a:rPr>
                        <a:t>PQP</a:t>
                      </a:r>
                    </a:p>
                    <a:p>
                      <a:pPr algn="l"/>
                      <a:r>
                        <a:rPr lang="fr-FR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Il a dit que </a:t>
                      </a:r>
                      <a:r>
                        <a:rPr lang="fr-FR" sz="1800" u="sng" dirty="0" smtClean="0">
                          <a:effectLst/>
                        </a:rPr>
                        <a:t>la veille </a:t>
                      </a:r>
                      <a:r>
                        <a:rPr lang="fr-FR" sz="1800" dirty="0" smtClean="0">
                          <a:effectLst/>
                        </a:rPr>
                        <a:t>Pierre </a:t>
                      </a:r>
                      <a:r>
                        <a:rPr lang="fr-FR" sz="1800" dirty="0" smtClean="0">
                          <a:solidFill>
                            <a:srgbClr val="FF0000"/>
                          </a:solidFill>
                          <a:effectLst/>
                        </a:rPr>
                        <a:t>était venu</a:t>
                      </a:r>
                      <a:r>
                        <a:rPr lang="fr-FR" sz="1800" dirty="0" smtClean="0">
                          <a:effectLst/>
                        </a:rPr>
                        <a:t> pour une</a:t>
                      </a:r>
                      <a:r>
                        <a:rPr lang="fr-FR" sz="1800" baseline="0" dirty="0" smtClean="0">
                          <a:effectLst/>
                        </a:rPr>
                        <a:t> réunion.</a:t>
                      </a:r>
                      <a:endParaRPr lang="es-ES" sz="18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7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Correspondance des indicateurs temporels</a:t>
            </a:r>
            <a:endParaRPr lang="es-ES" sz="3200" dirty="0"/>
          </a:p>
        </p:txBody>
      </p:sp>
      <p:graphicFrame>
        <p:nvGraphicFramePr>
          <p:cNvPr id="4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957631"/>
              </p:ext>
            </p:extLst>
          </p:nvPr>
        </p:nvGraphicFramePr>
        <p:xfrm>
          <a:off x="251520" y="980728"/>
          <a:ext cx="8496944" cy="558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787070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/>
                        <a:t>Discours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direct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 smtClean="0"/>
                        <a:t>Discours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indirect</a:t>
                      </a:r>
                      <a:r>
                        <a:rPr lang="es-ES" sz="2400" dirty="0" smtClean="0"/>
                        <a:t> / </a:t>
                      </a:r>
                      <a:r>
                        <a:rPr lang="es-ES" sz="2400" dirty="0" err="1" smtClean="0"/>
                        <a:t>rapporté</a:t>
                      </a:r>
                      <a:r>
                        <a:rPr lang="es-ES" sz="2400" dirty="0" smtClean="0"/>
                        <a:t> </a:t>
                      </a:r>
                      <a:r>
                        <a:rPr lang="es-ES" sz="2400" dirty="0" err="1" smtClean="0"/>
                        <a:t>au</a:t>
                      </a:r>
                      <a:r>
                        <a:rPr lang="es-ES" sz="2400" baseline="0" dirty="0" smtClean="0"/>
                        <a:t> </a:t>
                      </a:r>
                      <a:r>
                        <a:rPr lang="es-ES" sz="2400" baseline="0" dirty="0" err="1" smtClean="0"/>
                        <a:t>passé</a:t>
                      </a:r>
                      <a:endParaRPr lang="es-ES" sz="2400" dirty="0"/>
                    </a:p>
                  </a:txBody>
                  <a:tcPr anchor="ctr"/>
                </a:tc>
              </a:tr>
              <a:tr h="11292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</a:rPr>
                        <a:t>La semaine </a:t>
                      </a:r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  <a:endParaRPr lang="es-E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</a:rPr>
                        <a:t>La semaine précédente</a:t>
                      </a:r>
                      <a:endParaRPr lang="es-E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1129242">
                <a:tc>
                  <a:txBody>
                    <a:bodyPr/>
                    <a:lstStyle/>
                    <a:p>
                      <a:pPr algn="l"/>
                      <a:r>
                        <a:rPr lang="fr-FR" sz="2400" dirty="0" smtClean="0">
                          <a:effectLst/>
                        </a:rPr>
                        <a:t>Hier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La veille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961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Aujourd’hui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Ce jour-là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768544">
                <a:tc>
                  <a:txBody>
                    <a:bodyPr/>
                    <a:lstStyle/>
                    <a:p>
                      <a:pPr algn="l"/>
                      <a:r>
                        <a:rPr lang="fr-FR" sz="2400" dirty="0" smtClean="0">
                          <a:effectLst/>
                        </a:rPr>
                        <a:t>Demain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Le lendemain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7685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La semaine prochaine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</a:rPr>
                        <a:t>La semaine suivante</a:t>
                      </a:r>
                      <a:endParaRPr lang="es-ES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1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204</Words>
  <Application>Microsoft Office PowerPoint</Application>
  <PresentationFormat>Presentación en pantalla 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Discours rapporté au passé</vt:lpstr>
      <vt:lpstr>Presentación de PowerPoint</vt:lpstr>
      <vt:lpstr>Concordance des temps</vt:lpstr>
      <vt:lpstr>Correspondance des indicateurs temporels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Discours rapporté au passé</dc:title>
  <dc:creator>USER</dc:creator>
  <cp:lastModifiedBy>USER</cp:lastModifiedBy>
  <cp:revision>4</cp:revision>
  <dcterms:created xsi:type="dcterms:W3CDTF">2016-04-28T08:50:13Z</dcterms:created>
  <dcterms:modified xsi:type="dcterms:W3CDTF">2016-04-28T09:19:30Z</dcterms:modified>
</cp:coreProperties>
</file>